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tif" ContentType="image/tif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6984e2a89e7643fa" Type="http://schemas.microsoft.com/office/2007/relationships/ui/extensibility" Target="customUI/customUI14.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4" r:id="rId1"/>
    <p:sldMasterId id="2147483720" r:id="rId2"/>
  </p:sldMasterIdLst>
  <p:notesMasterIdLst>
    <p:notesMasterId r:id="rId16"/>
  </p:notesMasterIdLst>
  <p:handoutMasterIdLst>
    <p:handoutMasterId r:id="rId17"/>
  </p:handoutMasterIdLst>
  <p:sldIdLst>
    <p:sldId id="296" r:id="rId3"/>
    <p:sldId id="310" r:id="rId4"/>
    <p:sldId id="304" r:id="rId5"/>
    <p:sldId id="303" r:id="rId6"/>
    <p:sldId id="298" r:id="rId7"/>
    <p:sldId id="299" r:id="rId8"/>
    <p:sldId id="300" r:id="rId9"/>
    <p:sldId id="301" r:id="rId10"/>
    <p:sldId id="302" r:id="rId11"/>
    <p:sldId id="309" r:id="rId12"/>
    <p:sldId id="307" r:id="rId13"/>
    <p:sldId id="308" r:id="rId14"/>
    <p:sldId id="297" r:id="rId15"/>
  </p:sldIdLst>
  <p:sldSz cx="9144000" cy="5715000" type="screen16x10"/>
  <p:notesSz cx="6858000" cy="9144000"/>
  <p:custDataLst>
    <p:tags r:id="rId1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3">
          <p15:clr>
            <a:srgbClr val="A4A3A4"/>
          </p15:clr>
        </p15:guide>
        <p15:guide id="2" orient="horz" pos="3425">
          <p15:clr>
            <a:srgbClr val="A4A3A4"/>
          </p15:clr>
        </p15:guide>
        <p15:guide id="3" orient="horz" pos="761">
          <p15:clr>
            <a:srgbClr val="A4A3A4"/>
          </p15:clr>
        </p15:guide>
        <p15:guide id="4" orient="horz" pos="874">
          <p15:clr>
            <a:srgbClr val="A4A3A4"/>
          </p15:clr>
        </p15:guide>
        <p15:guide id="5" pos="476">
          <p15:clr>
            <a:srgbClr val="A4A3A4"/>
          </p15:clr>
        </p15:guide>
        <p15:guide id="6" pos="5556">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327D"/>
    <a:srgbClr val="EB0000"/>
    <a:srgbClr val="D70000"/>
    <a:srgbClr val="E20000"/>
    <a:srgbClr val="000000"/>
    <a:srgbClr val="FFFFFF"/>
    <a:srgbClr val="2D327C"/>
    <a:srgbClr val="FF0000"/>
    <a:srgbClr val="F8F8F8"/>
    <a:srgbClr val="6C6F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20BC1EB-9EC1-4461-A79D-5547F4957FD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20BC1EB-9EC1-4461-A79D-5547F4957FDC}" styleName="SBB - Table style">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64" autoAdjust="0"/>
    <p:restoredTop sz="94690" autoAdjust="0"/>
  </p:normalViewPr>
  <p:slideViewPr>
    <p:cSldViewPr showGuides="1">
      <p:cViewPr varScale="1">
        <p:scale>
          <a:sx n="128" d="100"/>
          <a:sy n="128" d="100"/>
        </p:scale>
        <p:origin x="504" y="176"/>
      </p:cViewPr>
      <p:guideLst>
        <p:guide orient="horz" pos="363"/>
        <p:guide orient="horz" pos="3425"/>
        <p:guide orient="horz" pos="761"/>
        <p:guide orient="horz" pos="874"/>
        <p:guide pos="476"/>
        <p:guide pos="5556"/>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101" d="100"/>
          <a:sy n="101" d="100"/>
        </p:scale>
        <p:origin x="-297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gs" Target="tags/tag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sz="1000" dirty="0">
              <a:latin typeface="Arial" pitchFamily="34" charset="0"/>
              <a:cs typeface="Arial" pitchFamily="34" charset="0"/>
            </a:endParaRPr>
          </a:p>
        </p:txBody>
      </p:sp>
      <p:sp>
        <p:nvSpPr>
          <p:cNvPr id="4" name="Footer Placeholder 3"/>
          <p:cNvSpPr>
            <a:spLocks noGrp="1"/>
          </p:cNvSpPr>
          <p:nvPr>
            <p:ph type="ftr" sz="quarter" idx="2"/>
          </p:nvPr>
        </p:nvSpPr>
        <p:spPr>
          <a:xfrm>
            <a:off x="0" y="8685213"/>
            <a:ext cx="5373216" cy="457200"/>
          </a:xfrm>
          <a:prstGeom prst="rect">
            <a:avLst/>
          </a:prstGeom>
        </p:spPr>
        <p:txBody>
          <a:bodyPr vert="horz" lIns="91440" tIns="45720" rIns="91440" bIns="45720" rtlCol="0" anchor="b"/>
          <a:lstStyle>
            <a:lvl1pPr algn="l">
              <a:defRPr sz="1200"/>
            </a:lvl1pPr>
          </a:lstStyle>
          <a:p>
            <a:r>
              <a:rPr lang="de-CH" sz="1000">
                <a:latin typeface="Arial" pitchFamily="34" charset="0"/>
                <a:cs typeface="Arial" pitchFamily="34" charset="0"/>
              </a:rPr>
              <a:t>SBB • Division • Abteilung oder Bereich • DD.MM.YY</a:t>
            </a:r>
            <a:endParaRPr lang="en-US" sz="1000">
              <a:latin typeface="Arial" pitchFamily="34" charset="0"/>
              <a:cs typeface="Arial" pitchFamily="34" charset="0"/>
            </a:endParaRPr>
          </a:p>
        </p:txBody>
      </p:sp>
      <p:sp>
        <p:nvSpPr>
          <p:cNvPr id="5" name="Slide Number Placeholder 4"/>
          <p:cNvSpPr>
            <a:spLocks noGrp="1"/>
          </p:cNvSpPr>
          <p:nvPr>
            <p:ph type="sldNum" sz="quarter" idx="3"/>
          </p:nvPr>
        </p:nvSpPr>
        <p:spPr>
          <a:xfrm>
            <a:off x="5373215" y="8685213"/>
            <a:ext cx="1483197" cy="457200"/>
          </a:xfrm>
          <a:prstGeom prst="rect">
            <a:avLst/>
          </a:prstGeom>
        </p:spPr>
        <p:txBody>
          <a:bodyPr vert="horz" lIns="91440" tIns="45720" rIns="91440" bIns="45720" rtlCol="0" anchor="b"/>
          <a:lstStyle>
            <a:lvl1pPr algn="r">
              <a:defRPr sz="1200"/>
            </a:lvl1pPr>
          </a:lstStyle>
          <a:p>
            <a:fld id="{B792DED1-F8B4-4F1C-8138-4199465CB85B}" type="slidenum">
              <a:rPr lang="en-US" sz="1000" smtClean="0">
                <a:latin typeface="Arial" pitchFamily="34" charset="0"/>
                <a:cs typeface="Arial" pitchFamily="34" charset="0"/>
              </a:rPr>
              <a:t>‹Nr.›</a:t>
            </a:fld>
            <a:endParaRPr lang="en-US" sz="1000">
              <a:latin typeface="Arial" pitchFamily="34" charset="0"/>
              <a:cs typeface="Arial" pitchFamily="34" charset="0"/>
            </a:endParaRPr>
          </a:p>
        </p:txBody>
      </p:sp>
    </p:spTree>
    <p:extLst>
      <p:ext uri="{BB962C8B-B14F-4D97-AF65-F5344CB8AC3E}">
        <p14:creationId xmlns:p14="http://schemas.microsoft.com/office/powerpoint/2010/main" val="2147371166"/>
      </p:ext>
    </p:extLst>
  </p:cSld>
  <p:clrMap bg1="lt1" tx1="dk1" bg2="lt2" tx2="dk2" accent1="accent1" accent2="accent2" accent3="accent3" accent4="accent4" accent5="accent5" accent6="accent6" hlink="hlink" folHlink="folHlink"/>
  <p:hf hdr="0" dt="0"/>
</p:handoutMaster>
</file>

<file path=ppt/media/image10.jpg>
</file>

<file path=ppt/media/image11.tiff>
</file>

<file path=ppt/media/image2.png>
</file>

<file path=ppt/media/image3.png>
</file>

<file path=ppt/media/image4.tif>
</file>

<file path=ppt/media/image5.tif>
</file>

<file path=ppt/media/image6.jp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000">
                <a:latin typeface="Arial" pitchFamily="34" charset="0"/>
                <a:cs typeface="Arial" pitchFamily="34" charset="0"/>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000">
                <a:latin typeface="Arial" pitchFamily="34" charset="0"/>
                <a:cs typeface="Arial" pitchFamily="34" charset="0"/>
              </a:defRPr>
            </a:lvl1pPr>
          </a:lstStyle>
          <a:p>
            <a:fld id="{246FB891-B5AD-4CB7-9221-FAE4F4F9EC53}" type="datetimeFigureOut">
              <a:rPr lang="en-US" smtClean="0"/>
              <a:pPr/>
              <a:t>4/18/18</a:t>
            </a:fld>
            <a:endParaRPr lang="en-US"/>
          </a:p>
        </p:txBody>
      </p:sp>
      <p:sp>
        <p:nvSpPr>
          <p:cNvPr id="4" name="Slide Image Placeholder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6021288" cy="457200"/>
          </a:xfrm>
          <a:prstGeom prst="rect">
            <a:avLst/>
          </a:prstGeom>
        </p:spPr>
        <p:txBody>
          <a:bodyPr vert="horz" lIns="91440" tIns="45720" rIns="91440" bIns="45720" rtlCol="0" anchor="b"/>
          <a:lstStyle>
            <a:lvl1pPr algn="l">
              <a:defRPr sz="1000">
                <a:latin typeface="Arial" pitchFamily="34" charset="0"/>
                <a:cs typeface="Arial" pitchFamily="34" charset="0"/>
              </a:defRPr>
            </a:lvl1pPr>
          </a:lstStyle>
          <a:p>
            <a:r>
              <a:rPr lang="de-CH"/>
              <a:t>SBB • Division • Abteilung oder Bereich • DD.MM.YY</a:t>
            </a:r>
            <a:endParaRPr lang="en-US" dirty="0"/>
          </a:p>
        </p:txBody>
      </p:sp>
      <p:sp>
        <p:nvSpPr>
          <p:cNvPr id="7" name="Slide Number Placeholder 6"/>
          <p:cNvSpPr>
            <a:spLocks noGrp="1"/>
          </p:cNvSpPr>
          <p:nvPr>
            <p:ph type="sldNum" sz="quarter" idx="5"/>
          </p:nvPr>
        </p:nvSpPr>
        <p:spPr>
          <a:xfrm>
            <a:off x="6165303" y="8685213"/>
            <a:ext cx="691109" cy="457200"/>
          </a:xfrm>
          <a:prstGeom prst="rect">
            <a:avLst/>
          </a:prstGeom>
        </p:spPr>
        <p:txBody>
          <a:bodyPr vert="horz" lIns="91440" tIns="45720" rIns="91440" bIns="45720" rtlCol="0" anchor="b"/>
          <a:lstStyle>
            <a:lvl1pPr algn="r">
              <a:defRPr sz="1000">
                <a:latin typeface="Arial" pitchFamily="34" charset="0"/>
                <a:cs typeface="Arial" pitchFamily="34" charset="0"/>
              </a:defRPr>
            </a:lvl1pPr>
          </a:lstStyle>
          <a:p>
            <a:fld id="{8ED26404-58E8-4486-905C-9BBBD7B83F82}" type="slidenum">
              <a:rPr lang="en-US" smtClean="0"/>
              <a:pPr/>
              <a:t>‹Nr.›</a:t>
            </a:fld>
            <a:endParaRPr lang="en-US"/>
          </a:p>
        </p:txBody>
      </p:sp>
    </p:spTree>
    <p:extLst>
      <p:ext uri="{BB962C8B-B14F-4D97-AF65-F5344CB8AC3E}">
        <p14:creationId xmlns:p14="http://schemas.microsoft.com/office/powerpoint/2010/main" val="755402818"/>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000" kern="1200">
        <a:solidFill>
          <a:schemeClr val="tx1"/>
        </a:solidFill>
        <a:latin typeface="Arial" pitchFamily="34" charset="0"/>
        <a:ea typeface="+mn-ea"/>
        <a:cs typeface="Arial" pitchFamily="34" charset="0"/>
      </a:defRPr>
    </a:lvl1pPr>
    <a:lvl2pPr marL="457200" algn="l" defTabSz="914400" rtl="0" eaLnBrk="1" latinLnBrk="0" hangingPunct="1">
      <a:defRPr sz="1000" kern="1200">
        <a:solidFill>
          <a:schemeClr val="tx1"/>
        </a:solidFill>
        <a:latin typeface="+mn-lt"/>
        <a:ea typeface="+mn-ea"/>
        <a:cs typeface="+mn-cs"/>
      </a:defRPr>
    </a:lvl2pPr>
    <a:lvl3pPr marL="914400" algn="l" defTabSz="914400" rtl="0" eaLnBrk="1" latinLnBrk="0" hangingPunct="1">
      <a:defRPr sz="1000" kern="1200">
        <a:solidFill>
          <a:schemeClr val="tx1"/>
        </a:solidFill>
        <a:latin typeface="+mn-lt"/>
        <a:ea typeface="+mn-ea"/>
        <a:cs typeface="+mn-cs"/>
      </a:defRPr>
    </a:lvl3pPr>
    <a:lvl4pPr marL="1371600" algn="l" defTabSz="914400" rtl="0" eaLnBrk="1" latinLnBrk="0" hangingPunct="1">
      <a:defRPr sz="1000" kern="1200">
        <a:solidFill>
          <a:schemeClr val="tx1"/>
        </a:solidFill>
        <a:latin typeface="+mn-lt"/>
        <a:ea typeface="+mn-ea"/>
        <a:cs typeface="+mn-cs"/>
      </a:defRPr>
    </a:lvl4pPr>
    <a:lvl5pPr marL="1828800" algn="l" defTabSz="914400" rtl="0" eaLnBrk="1" latinLnBrk="0" hangingPunct="1">
      <a:defRPr sz="10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4.tif"/><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xml"/><Relationship Id="rId1" Type="http://schemas.openxmlformats.org/officeDocument/2006/relationships/vmlDrawing" Target="../drawings/vmlDrawing4.vml"/><Relationship Id="rId6" Type="http://schemas.openxmlformats.org/officeDocument/2006/relationships/image" Target="../media/image4.tif"/><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2"/>
            </p:custDataLst>
            <p:extLst>
              <p:ext uri="{D42A27DB-BD31-4B8C-83A1-F6EECF244321}">
                <p14:modId xmlns:p14="http://schemas.microsoft.com/office/powerpoint/2010/main" val="79061656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57" name="think-cell Folie" r:id="rId4" imgW="270" imgH="270" progId="TCLayout.ActiveDocument.1">
                  <p:embed/>
                </p:oleObj>
              </mc:Choice>
              <mc:Fallback>
                <p:oleObj name="think-cell Foli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ctrTitle" hasCustomPrompt="1"/>
          </p:nvPr>
        </p:nvSpPr>
        <p:spPr>
          <a:xfrm>
            <a:off x="755650" y="4124486"/>
            <a:ext cx="8064501" cy="769442"/>
          </a:xfrm>
        </p:spPr>
        <p:txBody>
          <a:bodyPr bIns="0" anchor="t" anchorCtr="0">
            <a:noAutofit/>
          </a:bodyPr>
          <a:lstStyle>
            <a:lvl1pPr>
              <a:lnSpc>
                <a:spcPct val="100000"/>
              </a:lnSpc>
              <a:defRPr sz="3000" baseline="0">
                <a:solidFill>
                  <a:srgbClr val="000000"/>
                </a:solidFill>
              </a:defRPr>
            </a:lvl1pPr>
          </a:lstStyle>
          <a:p>
            <a:r>
              <a:rPr lang="de-CH" noProof="0" dirty="0"/>
              <a:t>Dies ist der Titel der Präsentation.</a:t>
            </a:r>
            <a:endParaRPr lang="de-CH" dirty="0"/>
          </a:p>
        </p:txBody>
      </p:sp>
      <p:sp>
        <p:nvSpPr>
          <p:cNvPr id="3" name="Subtitle 2"/>
          <p:cNvSpPr>
            <a:spLocks noGrp="1"/>
          </p:cNvSpPr>
          <p:nvPr>
            <p:ph type="subTitle" idx="1" hasCustomPrompt="1"/>
          </p:nvPr>
        </p:nvSpPr>
        <p:spPr>
          <a:xfrm>
            <a:off x="755650" y="5040628"/>
            <a:ext cx="8065266" cy="205184"/>
          </a:xfrm>
        </p:spPr>
        <p:txBody>
          <a:bodyPr tIns="0">
            <a:noAutofit/>
          </a:bodyPr>
          <a:lstStyle>
            <a:lvl1pPr marL="0" indent="0" algn="l">
              <a:lnSpc>
                <a:spcPct val="100000"/>
              </a:lnSpc>
              <a:spcBef>
                <a:spcPts val="0"/>
              </a:spcBef>
              <a:buNone/>
              <a:defRPr sz="160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CH" noProof="0" dirty="0"/>
              <a:t>Name Vortragender, Ort, Datum</a:t>
            </a:r>
          </a:p>
        </p:txBody>
      </p:sp>
      <p:sp>
        <p:nvSpPr>
          <p:cNvPr id="6" name="Footer Placeholder 5" hidden="1"/>
          <p:cNvSpPr>
            <a:spLocks noGrp="1"/>
          </p:cNvSpPr>
          <p:nvPr>
            <p:ph type="ftr" sz="quarter" idx="10"/>
          </p:nvPr>
        </p:nvSpPr>
        <p:spPr/>
        <p:txBody>
          <a:bodyPr/>
          <a:lstStyle/>
          <a:p>
            <a:r>
              <a:rPr lang="de-CH" noProof="0"/>
              <a:t>EMERITUS - Digital Strategies for Business: Leading the Next Generation Enterprise</a:t>
            </a:r>
          </a:p>
        </p:txBody>
      </p:sp>
      <p:sp>
        <p:nvSpPr>
          <p:cNvPr id="7" name="Slide Number Placeholder 6" hidden="1"/>
          <p:cNvSpPr>
            <a:spLocks noGrp="1"/>
          </p:cNvSpPr>
          <p:nvPr>
            <p:ph type="sldNum" sz="quarter" idx="11"/>
          </p:nvPr>
        </p:nvSpPr>
        <p:spPr/>
        <p:txBody>
          <a:bodyPr/>
          <a:lstStyle/>
          <a:p>
            <a:fld id="{5E115662-413A-4888-B9BC-797CDE14544F}" type="slidenum">
              <a:rPr lang="de-CH" noProof="0" smtClean="0"/>
              <a:pPr/>
              <a:t>‹Nr.›</a:t>
            </a:fld>
            <a:endParaRPr lang="de-CH" noProof="0"/>
          </a:p>
        </p:txBody>
      </p:sp>
      <p:pic>
        <p:nvPicPr>
          <p:cNvPr id="8" name="LogoSBB"/>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749154" y="270000"/>
            <a:ext cx="2071318" cy="210000"/>
          </a:xfrm>
          <a:prstGeom prst="rect">
            <a:avLst/>
          </a:prstGeom>
        </p:spPr>
      </p:pic>
    </p:spTree>
    <p:extLst>
      <p:ext uri="{BB962C8B-B14F-4D97-AF65-F5344CB8AC3E}">
        <p14:creationId xmlns:p14="http://schemas.microsoft.com/office/powerpoint/2010/main" val="38901514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ld und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de-CH" noProof="0" dirty="0"/>
              <a:t>Die Textfolie mit Bild.</a:t>
            </a:r>
            <a:br>
              <a:rPr lang="de-CH" noProof="0" dirty="0"/>
            </a:br>
            <a:r>
              <a:rPr lang="de-CH" noProof="0" dirty="0"/>
              <a:t>Titel bitte maximal zweizeilig.</a:t>
            </a:r>
          </a:p>
        </p:txBody>
      </p:sp>
      <p:sp>
        <p:nvSpPr>
          <p:cNvPr id="6" name="Footer Placeholder 5"/>
          <p:cNvSpPr>
            <a:spLocks noGrp="1"/>
          </p:cNvSpPr>
          <p:nvPr>
            <p:ph type="ftr" sz="quarter" idx="11"/>
          </p:nvPr>
        </p:nvSpPr>
        <p:spPr/>
        <p:txBody>
          <a:bodyPr/>
          <a:lstStyle/>
          <a:p>
            <a:r>
              <a:rPr lang="de-CH" noProof="0"/>
              <a:t>EMERITUS - Digital Strategies for Business: Leading the Next Generation Enterprise</a:t>
            </a:r>
          </a:p>
        </p:txBody>
      </p:sp>
      <p:sp>
        <p:nvSpPr>
          <p:cNvPr id="7" name="Slide Number Placeholder 6"/>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10" name="Picture Placeholder 9"/>
          <p:cNvSpPr>
            <a:spLocks noGrp="1"/>
          </p:cNvSpPr>
          <p:nvPr>
            <p:ph type="pic" sz="quarter" idx="14" hasCustomPrompt="1"/>
          </p:nvPr>
        </p:nvSpPr>
        <p:spPr>
          <a:xfrm>
            <a:off x="0" y="1380000"/>
            <a:ext cx="3240038" cy="4050000"/>
          </a:xfrm>
        </p:spPr>
        <p:txBody>
          <a:bodyPr anchor="ctr" anchorCtr="1"/>
          <a:lstStyle>
            <a:lvl1pPr marL="0" indent="0">
              <a:buFontTx/>
              <a:buNone/>
              <a:defRPr/>
            </a:lvl1pPr>
          </a:lstStyle>
          <a:p>
            <a:r>
              <a:rPr lang="de-CH" dirty="0"/>
              <a:t>Klicken Sie hier, um ein Bild einzufügen.</a:t>
            </a:r>
            <a:endParaRPr lang="de-CH" noProof="0" dirty="0"/>
          </a:p>
        </p:txBody>
      </p:sp>
      <p:sp>
        <p:nvSpPr>
          <p:cNvPr id="4" name="Text Placeholder 3"/>
          <p:cNvSpPr>
            <a:spLocks noGrp="1"/>
          </p:cNvSpPr>
          <p:nvPr>
            <p:ph type="body" sz="quarter" idx="15"/>
          </p:nvPr>
        </p:nvSpPr>
        <p:spPr>
          <a:xfrm>
            <a:off x="3347864" y="1379999"/>
            <a:ext cx="5472608"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pic>
        <p:nvPicPr>
          <p:cNvPr id="8"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1084845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ld">
    <p:spTree>
      <p:nvGrpSpPr>
        <p:cNvPr id="1" name=""/>
        <p:cNvGrpSpPr/>
        <p:nvPr/>
      </p:nvGrpSpPr>
      <p:grpSpPr>
        <a:xfrm>
          <a:off x="0" y="0"/>
          <a:ext cx="0" cy="0"/>
          <a:chOff x="0" y="0"/>
          <a:chExt cx="0" cy="0"/>
        </a:xfrm>
      </p:grpSpPr>
      <p:pic>
        <p:nvPicPr>
          <p:cNvPr id="4"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17763190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Kapitelfolie">
    <p:bg>
      <p:bgPr>
        <a:solidFill>
          <a:schemeClr val="bg1"/>
        </a:solidFill>
        <a:effectLst/>
      </p:bgPr>
    </p:bg>
    <p:spTree>
      <p:nvGrpSpPr>
        <p:cNvPr id="1" name=""/>
        <p:cNvGrpSpPr/>
        <p:nvPr/>
      </p:nvGrpSpPr>
      <p:grpSpPr>
        <a:xfrm>
          <a:off x="0" y="0"/>
          <a:ext cx="0" cy="0"/>
          <a:chOff x="0" y="0"/>
          <a:chExt cx="0" cy="0"/>
        </a:xfrm>
      </p:grpSpPr>
      <p:sp>
        <p:nvSpPr>
          <p:cNvPr id="9" name="Freeform"/>
          <p:cNvSpPr/>
          <p:nvPr userDrawn="1"/>
        </p:nvSpPr>
        <p:spPr>
          <a:xfrm>
            <a:off x="0" y="730250"/>
            <a:ext cx="7945903" cy="4992566"/>
          </a:xfrm>
          <a:custGeom>
            <a:avLst/>
            <a:gdLst>
              <a:gd name="connsiteX0" fmla="*/ 7932420 w 7932420"/>
              <a:gd name="connsiteY0" fmla="*/ 1325880 h 5646420"/>
              <a:gd name="connsiteX1" fmla="*/ 0 w 7932420"/>
              <a:gd name="connsiteY1" fmla="*/ 0 h 5646420"/>
              <a:gd name="connsiteX2" fmla="*/ 0 w 7932420"/>
              <a:gd name="connsiteY2" fmla="*/ 5646420 h 5646420"/>
              <a:gd name="connsiteX3" fmla="*/ 7924800 w 7932420"/>
              <a:gd name="connsiteY3" fmla="*/ 5646420 h 5646420"/>
              <a:gd name="connsiteX4" fmla="*/ 7932420 w 7932420"/>
              <a:gd name="connsiteY4" fmla="*/ 1325880 h 5646420"/>
              <a:gd name="connsiteX0" fmla="*/ 7932420 w 7932420"/>
              <a:gd name="connsiteY0" fmla="*/ 1325880 h 5991079"/>
              <a:gd name="connsiteX1" fmla="*/ 0 w 7932420"/>
              <a:gd name="connsiteY1" fmla="*/ 0 h 5991079"/>
              <a:gd name="connsiteX2" fmla="*/ 0 w 7932420"/>
              <a:gd name="connsiteY2" fmla="*/ 5991079 h 5991079"/>
              <a:gd name="connsiteX3" fmla="*/ 7924800 w 7932420"/>
              <a:gd name="connsiteY3" fmla="*/ 5646420 h 5991079"/>
              <a:gd name="connsiteX4" fmla="*/ 7932420 w 7932420"/>
              <a:gd name="connsiteY4" fmla="*/ 1325880 h 5991079"/>
              <a:gd name="connsiteX0" fmla="*/ 7932420 w 7932420"/>
              <a:gd name="connsiteY0" fmla="*/ 1325880 h 5991079"/>
              <a:gd name="connsiteX1" fmla="*/ 0 w 7932420"/>
              <a:gd name="connsiteY1" fmla="*/ 0 h 5991079"/>
              <a:gd name="connsiteX2" fmla="*/ 0 w 7932420"/>
              <a:gd name="connsiteY2" fmla="*/ 5991079 h 5991079"/>
              <a:gd name="connsiteX3" fmla="*/ 7931834 w 7932420"/>
              <a:gd name="connsiteY3" fmla="*/ 5984044 h 5991079"/>
              <a:gd name="connsiteX4" fmla="*/ 7932420 w 7932420"/>
              <a:gd name="connsiteY4" fmla="*/ 1325880 h 5991079"/>
              <a:gd name="connsiteX0" fmla="*/ 7932420 w 7932420"/>
              <a:gd name="connsiteY0" fmla="*/ 1325880 h 5991079"/>
              <a:gd name="connsiteX1" fmla="*/ 0 w 7932420"/>
              <a:gd name="connsiteY1" fmla="*/ 0 h 5991079"/>
              <a:gd name="connsiteX2" fmla="*/ 0 w 7932420"/>
              <a:gd name="connsiteY2" fmla="*/ 5991079 h 5991079"/>
              <a:gd name="connsiteX3" fmla="*/ 7931834 w 7932420"/>
              <a:gd name="connsiteY3" fmla="*/ 5991078 h 5991079"/>
              <a:gd name="connsiteX4" fmla="*/ 7932420 w 7932420"/>
              <a:gd name="connsiteY4" fmla="*/ 1325880 h 5991079"/>
              <a:gd name="connsiteX0" fmla="*/ 7932420 w 7945903"/>
              <a:gd name="connsiteY0" fmla="*/ 1325880 h 5991079"/>
              <a:gd name="connsiteX1" fmla="*/ 0 w 7945903"/>
              <a:gd name="connsiteY1" fmla="*/ 0 h 5991079"/>
              <a:gd name="connsiteX2" fmla="*/ 0 w 7945903"/>
              <a:gd name="connsiteY2" fmla="*/ 5991079 h 5991079"/>
              <a:gd name="connsiteX3" fmla="*/ 7945901 w 7945903"/>
              <a:gd name="connsiteY3" fmla="*/ 5991078 h 5991079"/>
              <a:gd name="connsiteX4" fmla="*/ 7932420 w 7945903"/>
              <a:gd name="connsiteY4" fmla="*/ 1325880 h 5991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45903" h="5991079">
                <a:moveTo>
                  <a:pt x="7932420" y="1325880"/>
                </a:moveTo>
                <a:lnTo>
                  <a:pt x="0" y="0"/>
                </a:lnTo>
                <a:lnTo>
                  <a:pt x="0" y="5991079"/>
                </a:lnTo>
                <a:lnTo>
                  <a:pt x="7945901" y="5991078"/>
                </a:lnTo>
                <a:cubicBezTo>
                  <a:pt x="7946096" y="4438357"/>
                  <a:pt x="7932225" y="2878601"/>
                  <a:pt x="7932420" y="1325880"/>
                </a:cubicBezTo>
                <a:close/>
              </a:path>
            </a:pathLst>
          </a:custGeom>
          <a:solidFill>
            <a:srgbClr val="EB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noAutofit/>
          </a:bodyPr>
          <a:lstStyle/>
          <a:p>
            <a:pPr algn="ctr"/>
            <a:endParaRPr lang="en-GB" sz="2400" b="1" dirty="0"/>
          </a:p>
        </p:txBody>
      </p:sp>
      <p:sp>
        <p:nvSpPr>
          <p:cNvPr id="2" name="Title"/>
          <p:cNvSpPr>
            <a:spLocks noGrp="1"/>
          </p:cNvSpPr>
          <p:nvPr>
            <p:ph type="title" hasCustomPrompt="1"/>
          </p:nvPr>
        </p:nvSpPr>
        <p:spPr>
          <a:xfrm>
            <a:off x="611188" y="1952625"/>
            <a:ext cx="6913140" cy="3245136"/>
          </a:xfrm>
        </p:spPr>
        <p:txBody>
          <a:bodyPr bIns="0" anchor="t" anchorCtr="0">
            <a:noAutofit/>
          </a:bodyPr>
          <a:lstStyle>
            <a:lvl1pPr algn="l">
              <a:lnSpc>
                <a:spcPts val="4300"/>
              </a:lnSpc>
              <a:defRPr sz="3200" b="0" cap="none" baseline="0">
                <a:solidFill>
                  <a:srgbClr val="FFFFFF"/>
                </a:solidFill>
              </a:defRPr>
            </a:lvl1pPr>
          </a:lstStyle>
          <a:p>
            <a:r>
              <a:rPr lang="de-CH" noProof="0" dirty="0"/>
              <a:t>Der Kapiteltext hat maximal 7 Zeilen.</a:t>
            </a:r>
          </a:p>
        </p:txBody>
      </p:sp>
      <p:pic>
        <p:nvPicPr>
          <p:cNvPr id="6"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36423534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nhaltsfolie 1 mit Bild">
    <p:spTree>
      <p:nvGrpSpPr>
        <p:cNvPr id="1" name=""/>
        <p:cNvGrpSpPr/>
        <p:nvPr/>
      </p:nvGrpSpPr>
      <p:grpSpPr>
        <a:xfrm>
          <a:off x="0" y="0"/>
          <a:ext cx="0" cy="0"/>
          <a:chOff x="0" y="0"/>
          <a:chExt cx="0" cy="0"/>
        </a:xfrm>
      </p:grpSpPr>
      <p:sp>
        <p:nvSpPr>
          <p:cNvPr id="5" name="Freeform 2"/>
          <p:cNvSpPr>
            <a:spLocks/>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7" name="Freeform 1"/>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D70000">
              <a:alpha val="6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2" name="Title 1"/>
          <p:cNvSpPr>
            <a:spLocks noGrp="1"/>
          </p:cNvSpPr>
          <p:nvPr>
            <p:ph type="ctrTitle" hasCustomPrompt="1"/>
          </p:nvPr>
        </p:nvSpPr>
        <p:spPr>
          <a:xfrm>
            <a:off x="323530" y="1417340"/>
            <a:ext cx="3410271" cy="2040227"/>
          </a:xfrm>
        </p:spPr>
        <p:txBody>
          <a:bodyPr bIns="0" anchor="t" anchorCtr="0">
            <a:noAutofit/>
          </a:bodyPr>
          <a:lstStyle>
            <a:lvl1pPr marL="0" marR="0" indent="0" defTabSz="914400" rtl="0" eaLnBrk="1" fontAlgn="auto" latinLnBrk="0" hangingPunct="1">
              <a:lnSpc>
                <a:spcPts val="3100"/>
              </a:lnSpc>
              <a:spcBef>
                <a:spcPct val="0"/>
              </a:spcBef>
              <a:spcAft>
                <a:spcPts val="0"/>
              </a:spcAft>
              <a:tabLst/>
              <a:defRPr sz="2400" b="1" baseline="0">
                <a:solidFill>
                  <a:srgbClr val="FFFFFF"/>
                </a:solidFill>
              </a:defRPr>
            </a:lvl1pPr>
          </a:lstStyle>
          <a:p>
            <a:pPr marL="0" marR="0" lvl="0" indent="0" defTabSz="914400" rtl="0" eaLnBrk="1" fontAlgn="auto" latinLnBrk="0" hangingPunct="1">
              <a:lnSpc>
                <a:spcPts val="3100"/>
              </a:lnSpc>
              <a:spcBef>
                <a:spcPct val="0"/>
              </a:spcBef>
              <a:spcAft>
                <a:spcPts val="0"/>
              </a:spcAft>
              <a:tabLst/>
              <a:defRPr/>
            </a:pPr>
            <a:r>
              <a:rPr kumimoji="0" lang="de-CH" sz="2700" b="1" i="0" u="none" strike="noStrike" kern="1200" cap="none" spc="0" normalizeH="0" baseline="0" noProof="0" dirty="0">
                <a:ln>
                  <a:noFill/>
                </a:ln>
                <a:solidFill>
                  <a:srgbClr val="FFFFFF"/>
                </a:solidFill>
                <a:effectLst/>
                <a:uLnTx/>
                <a:uFillTx/>
                <a:latin typeface="Arial" pitchFamily="34" charset="0"/>
                <a:ea typeface="+mj-ea"/>
                <a:cs typeface="Arial" pitchFamily="34" charset="0"/>
              </a:rPr>
              <a:t>Fügen Sie hier Ihren Text ein.</a:t>
            </a:r>
          </a:p>
        </p:txBody>
      </p:sp>
      <p:pic>
        <p:nvPicPr>
          <p:cNvPr id="6"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20231402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sfolie 2 mit Bild">
    <p:bg>
      <p:bgPr>
        <a:solidFill>
          <a:schemeClr val="bg1"/>
        </a:solidFill>
        <a:effectLst/>
      </p:bgPr>
    </p:bg>
    <p:spTree>
      <p:nvGrpSpPr>
        <p:cNvPr id="1" name=""/>
        <p:cNvGrpSpPr/>
        <p:nvPr/>
      </p:nvGrpSpPr>
      <p:grpSpPr>
        <a:xfrm>
          <a:off x="0" y="0"/>
          <a:ext cx="0" cy="0"/>
          <a:chOff x="0" y="0"/>
          <a:chExt cx="0" cy="0"/>
        </a:xfrm>
      </p:grpSpPr>
      <p:sp>
        <p:nvSpPr>
          <p:cNvPr id="3" name="Freeform 2"/>
          <p:cNvSpPr/>
          <p:nvPr userDrawn="1"/>
        </p:nvSpPr>
        <p:spPr>
          <a:xfrm>
            <a:off x="-14630" y="682752"/>
            <a:ext cx="3950208" cy="623793"/>
          </a:xfrm>
          <a:custGeom>
            <a:avLst/>
            <a:gdLst>
              <a:gd name="connsiteX0" fmla="*/ 3950208 w 3950208"/>
              <a:gd name="connsiteY0" fmla="*/ 716890 h 6049671"/>
              <a:gd name="connsiteX1" fmla="*/ 3950208 w 3950208"/>
              <a:gd name="connsiteY1" fmla="*/ 5691226 h 6049671"/>
              <a:gd name="connsiteX2" fmla="*/ 1953158 w 3950208"/>
              <a:gd name="connsiteY2" fmla="*/ 6049671 h 6049671"/>
              <a:gd name="connsiteX3" fmla="*/ 0 w 3950208"/>
              <a:gd name="connsiteY3" fmla="*/ 6049671 h 6049671"/>
              <a:gd name="connsiteX4" fmla="*/ 0 w 3950208"/>
              <a:gd name="connsiteY4" fmla="*/ 0 h 6049671"/>
              <a:gd name="connsiteX5" fmla="*/ 3950208 w 3950208"/>
              <a:gd name="connsiteY5" fmla="*/ 716890 h 604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0208" h="6049671">
                <a:moveTo>
                  <a:pt x="3950208" y="716890"/>
                </a:moveTo>
                <a:lnTo>
                  <a:pt x="3950208" y="5691226"/>
                </a:lnTo>
                <a:lnTo>
                  <a:pt x="1953158" y="6049671"/>
                </a:lnTo>
                <a:lnTo>
                  <a:pt x="0" y="6049671"/>
                </a:lnTo>
                <a:lnTo>
                  <a:pt x="0" y="0"/>
                </a:lnTo>
                <a:lnTo>
                  <a:pt x="3950208" y="716890"/>
                </a:ln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9" name="Freeform 1"/>
          <p:cNvSpPr>
            <a:spLocks/>
          </p:cNvSpPr>
          <p:nvPr userDrawn="1"/>
        </p:nvSpPr>
        <p:spPr>
          <a:xfrm>
            <a:off x="-14630" y="682752"/>
            <a:ext cx="3950208" cy="623793"/>
          </a:xfrm>
          <a:custGeom>
            <a:avLst/>
            <a:gdLst>
              <a:gd name="connsiteX0" fmla="*/ 3950208 w 3950208"/>
              <a:gd name="connsiteY0" fmla="*/ 716890 h 6049671"/>
              <a:gd name="connsiteX1" fmla="*/ 3950208 w 3950208"/>
              <a:gd name="connsiteY1" fmla="*/ 5691226 h 6049671"/>
              <a:gd name="connsiteX2" fmla="*/ 1953158 w 3950208"/>
              <a:gd name="connsiteY2" fmla="*/ 6049671 h 6049671"/>
              <a:gd name="connsiteX3" fmla="*/ 0 w 3950208"/>
              <a:gd name="connsiteY3" fmla="*/ 6049671 h 6049671"/>
              <a:gd name="connsiteX4" fmla="*/ 0 w 3950208"/>
              <a:gd name="connsiteY4" fmla="*/ 0 h 6049671"/>
              <a:gd name="connsiteX5" fmla="*/ 3950208 w 3950208"/>
              <a:gd name="connsiteY5" fmla="*/ 716890 h 604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0208" h="6049671">
                <a:moveTo>
                  <a:pt x="3950208" y="716890"/>
                </a:moveTo>
                <a:lnTo>
                  <a:pt x="3950208" y="5691226"/>
                </a:lnTo>
                <a:lnTo>
                  <a:pt x="1953158" y="6049671"/>
                </a:lnTo>
                <a:lnTo>
                  <a:pt x="0" y="6049671"/>
                </a:lnTo>
                <a:lnTo>
                  <a:pt x="0" y="0"/>
                </a:lnTo>
                <a:lnTo>
                  <a:pt x="3950208" y="716890"/>
                </a:lnTo>
                <a:close/>
              </a:path>
            </a:pathLst>
          </a:custGeom>
          <a:solidFill>
            <a:srgbClr val="D70000">
              <a:alpha val="6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2" name="Title"/>
          <p:cNvSpPr>
            <a:spLocks noGrp="1"/>
          </p:cNvSpPr>
          <p:nvPr>
            <p:ph type="title" hasCustomPrompt="1"/>
          </p:nvPr>
        </p:nvSpPr>
        <p:spPr>
          <a:xfrm>
            <a:off x="323528" y="1297327"/>
            <a:ext cx="3410272" cy="3960440"/>
          </a:xfrm>
        </p:spPr>
        <p:txBody>
          <a:bodyPr bIns="0" anchor="t" anchorCtr="0">
            <a:noAutofit/>
          </a:bodyPr>
          <a:lstStyle>
            <a:lvl1pPr algn="l">
              <a:lnSpc>
                <a:spcPts val="3100"/>
              </a:lnSpc>
              <a:defRPr sz="2400" b="1" cap="none" baseline="0">
                <a:solidFill>
                  <a:srgbClr val="FFFFFF"/>
                </a:solidFill>
              </a:defRPr>
            </a:lvl1pPr>
          </a:lstStyle>
          <a:p>
            <a:r>
              <a:rPr lang="de-CH" noProof="0" dirty="0"/>
              <a:t>Fügen Sie hier Ihren Text ein. Es sind auch mehrere Zeilen möglich.</a:t>
            </a:r>
          </a:p>
        </p:txBody>
      </p:sp>
      <p:pic>
        <p:nvPicPr>
          <p:cNvPr id="6"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18447926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sfolie 3 mit Bild">
    <p:bg>
      <p:bgPr>
        <a:solidFill>
          <a:schemeClr val="bg1"/>
        </a:solidFill>
        <a:effectLst/>
      </p:bgPr>
    </p:bg>
    <p:spTree>
      <p:nvGrpSpPr>
        <p:cNvPr id="1" name=""/>
        <p:cNvGrpSpPr/>
        <p:nvPr/>
      </p:nvGrpSpPr>
      <p:grpSpPr>
        <a:xfrm>
          <a:off x="0" y="0"/>
          <a:ext cx="0" cy="0"/>
          <a:chOff x="0" y="0"/>
          <a:chExt cx="0" cy="0"/>
        </a:xfrm>
      </p:grpSpPr>
      <p:sp>
        <p:nvSpPr>
          <p:cNvPr id="7" name="Freeform 2"/>
          <p:cNvSpPr>
            <a:spLocks/>
          </p:cNvSpPr>
          <p:nvPr userDrawn="1"/>
        </p:nvSpPr>
        <p:spPr>
          <a:xfrm>
            <a:off x="0" y="4155205"/>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3" name="Freeform 1"/>
          <p:cNvSpPr/>
          <p:nvPr userDrawn="1"/>
        </p:nvSpPr>
        <p:spPr>
          <a:xfrm>
            <a:off x="0" y="4161111"/>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D70000">
              <a:alpha val="6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2" name="Title"/>
          <p:cNvSpPr>
            <a:spLocks noGrp="1"/>
          </p:cNvSpPr>
          <p:nvPr>
            <p:ph type="title" hasCustomPrompt="1"/>
          </p:nvPr>
        </p:nvSpPr>
        <p:spPr>
          <a:xfrm>
            <a:off x="323531" y="4832370"/>
            <a:ext cx="5620071" cy="665424"/>
          </a:xfrm>
        </p:spPr>
        <p:txBody>
          <a:bodyPr bIns="0" anchor="t" anchorCtr="0">
            <a:noAutofit/>
          </a:bodyPr>
          <a:lstStyle>
            <a:lvl1pPr algn="l">
              <a:lnSpc>
                <a:spcPts val="3100"/>
              </a:lnSpc>
              <a:defRPr sz="2400" b="1" cap="none" baseline="0">
                <a:solidFill>
                  <a:srgbClr val="FFFFFF"/>
                </a:solidFill>
              </a:defRPr>
            </a:lvl1pPr>
          </a:lstStyle>
          <a:p>
            <a:r>
              <a:rPr lang="de-CH" noProof="0" dirty="0"/>
              <a:t>Fügen Sie hier Ihren Text ein. Es sind auch zwei Zeilen möglich.</a:t>
            </a:r>
          </a:p>
        </p:txBody>
      </p:sp>
      <p:pic>
        <p:nvPicPr>
          <p:cNvPr id="6"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18079120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chlussfolie mit Bild">
    <p:bg>
      <p:bgPr>
        <a:solidFill>
          <a:schemeClr val="bg1"/>
        </a:solidFill>
        <a:effectLst/>
      </p:bgPr>
    </p:bg>
    <p:spTree>
      <p:nvGrpSpPr>
        <p:cNvPr id="1" name=""/>
        <p:cNvGrpSpPr/>
        <p:nvPr/>
      </p:nvGrpSpPr>
      <p:grpSpPr>
        <a:xfrm>
          <a:off x="0" y="0"/>
          <a:ext cx="0" cy="0"/>
          <a:chOff x="0" y="0"/>
          <a:chExt cx="0" cy="0"/>
        </a:xfrm>
      </p:grpSpPr>
      <p:sp>
        <p:nvSpPr>
          <p:cNvPr id="7" name="Freeform 2"/>
          <p:cNvSpPr>
            <a:spLocks/>
          </p:cNvSpPr>
          <p:nvPr userDrawn="1"/>
        </p:nvSpPr>
        <p:spPr>
          <a:xfrm>
            <a:off x="0" y="4155205"/>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3" name="Freeform 1"/>
          <p:cNvSpPr/>
          <p:nvPr userDrawn="1"/>
        </p:nvSpPr>
        <p:spPr>
          <a:xfrm>
            <a:off x="0" y="4161111"/>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D70000">
              <a:alpha val="6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2" name="Title"/>
          <p:cNvSpPr>
            <a:spLocks noGrp="1"/>
          </p:cNvSpPr>
          <p:nvPr>
            <p:ph type="title" hasCustomPrompt="1"/>
          </p:nvPr>
        </p:nvSpPr>
        <p:spPr>
          <a:xfrm>
            <a:off x="323531" y="4832370"/>
            <a:ext cx="5620071" cy="665424"/>
          </a:xfrm>
        </p:spPr>
        <p:txBody>
          <a:bodyPr bIns="0" anchor="t" anchorCtr="0">
            <a:noAutofit/>
          </a:bodyPr>
          <a:lstStyle>
            <a:lvl1pPr algn="l">
              <a:lnSpc>
                <a:spcPts val="3100"/>
              </a:lnSpc>
              <a:defRPr sz="3200" b="0" cap="none" baseline="0">
                <a:solidFill>
                  <a:srgbClr val="FFFFFF"/>
                </a:solidFill>
              </a:defRPr>
            </a:lvl1pPr>
          </a:lstStyle>
          <a:p>
            <a:r>
              <a:rPr lang="de-CH" noProof="0" dirty="0"/>
              <a:t>Besten Dank.</a:t>
            </a:r>
          </a:p>
        </p:txBody>
      </p:sp>
      <p:pic>
        <p:nvPicPr>
          <p:cNvPr id="6" name="LogoSBB"/>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49154" y="270000"/>
            <a:ext cx="2071318" cy="210000"/>
          </a:xfrm>
          <a:prstGeom prst="rect">
            <a:avLst/>
          </a:prstGeom>
        </p:spPr>
      </p:pic>
    </p:spTree>
    <p:extLst>
      <p:ext uri="{BB962C8B-B14F-4D97-AF65-F5344CB8AC3E}">
        <p14:creationId xmlns:p14="http://schemas.microsoft.com/office/powerpoint/2010/main" val="38321277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chlussfolie mit Bild Logo weiss">
    <p:bg>
      <p:bgPr>
        <a:solidFill>
          <a:schemeClr val="bg1"/>
        </a:solidFill>
        <a:effectLst/>
      </p:bgPr>
    </p:bg>
    <p:spTree>
      <p:nvGrpSpPr>
        <p:cNvPr id="1" name=""/>
        <p:cNvGrpSpPr/>
        <p:nvPr/>
      </p:nvGrpSpPr>
      <p:grpSpPr>
        <a:xfrm>
          <a:off x="0" y="0"/>
          <a:ext cx="0" cy="0"/>
          <a:chOff x="0" y="0"/>
          <a:chExt cx="0" cy="0"/>
        </a:xfrm>
      </p:grpSpPr>
      <p:sp>
        <p:nvSpPr>
          <p:cNvPr id="7" name="Freeform 2"/>
          <p:cNvSpPr>
            <a:spLocks/>
          </p:cNvSpPr>
          <p:nvPr userDrawn="1"/>
        </p:nvSpPr>
        <p:spPr>
          <a:xfrm>
            <a:off x="0" y="4155205"/>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3" name="Freeform 1"/>
          <p:cNvSpPr/>
          <p:nvPr userDrawn="1"/>
        </p:nvSpPr>
        <p:spPr>
          <a:xfrm>
            <a:off x="0" y="4161111"/>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D70000">
              <a:alpha val="6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2" name="Title"/>
          <p:cNvSpPr>
            <a:spLocks noGrp="1"/>
          </p:cNvSpPr>
          <p:nvPr>
            <p:ph type="title" hasCustomPrompt="1"/>
          </p:nvPr>
        </p:nvSpPr>
        <p:spPr>
          <a:xfrm>
            <a:off x="323531" y="4832370"/>
            <a:ext cx="5620071" cy="665424"/>
          </a:xfrm>
        </p:spPr>
        <p:txBody>
          <a:bodyPr bIns="0" anchor="t" anchorCtr="0">
            <a:noAutofit/>
          </a:bodyPr>
          <a:lstStyle>
            <a:lvl1pPr algn="l">
              <a:lnSpc>
                <a:spcPts val="3100"/>
              </a:lnSpc>
              <a:defRPr sz="3200" b="0" cap="none" baseline="0">
                <a:solidFill>
                  <a:srgbClr val="FFFFFF"/>
                </a:solidFill>
              </a:defRPr>
            </a:lvl1pPr>
          </a:lstStyle>
          <a:p>
            <a:r>
              <a:rPr lang="de-CH" noProof="0" dirty="0"/>
              <a:t>Besten Dank.</a:t>
            </a:r>
          </a:p>
        </p:txBody>
      </p:sp>
      <p:pic>
        <p:nvPicPr>
          <p:cNvPr id="8" name="LogoSBB"/>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49154" y="270000"/>
            <a:ext cx="2071318" cy="210000"/>
          </a:xfrm>
          <a:prstGeom prst="rect">
            <a:avLst/>
          </a:prstGeom>
        </p:spPr>
      </p:pic>
    </p:spTree>
    <p:extLst>
      <p:ext uri="{BB962C8B-B14F-4D97-AF65-F5344CB8AC3E}">
        <p14:creationId xmlns:p14="http://schemas.microsoft.com/office/powerpoint/2010/main" val="2045848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2"/>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151" name="think-cell Folie" r:id="rId4" imgW="270" imgH="270" progId="TCLayout.ActiveDocument.1">
                  <p:embed/>
                </p:oleObj>
              </mc:Choice>
              <mc:Fallback>
                <p:oleObj name="think-cell Folie" r:id="rId4" imgW="270" imgH="270" progId="TCLayout.ActiveDocument.1">
                  <p:embed/>
                  <p:pic>
                    <p:nvPicPr>
                      <p:cNvPr id="4" name="Objekt 3"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ctrTitle" hasCustomPrompt="1"/>
          </p:nvPr>
        </p:nvSpPr>
        <p:spPr>
          <a:xfrm>
            <a:off x="755650" y="4124486"/>
            <a:ext cx="8064501" cy="769442"/>
          </a:xfrm>
        </p:spPr>
        <p:txBody>
          <a:bodyPr bIns="0" anchor="t" anchorCtr="0">
            <a:noAutofit/>
          </a:bodyPr>
          <a:lstStyle>
            <a:lvl1pPr>
              <a:lnSpc>
                <a:spcPct val="100000"/>
              </a:lnSpc>
              <a:defRPr sz="3000" baseline="0">
                <a:solidFill>
                  <a:srgbClr val="000000"/>
                </a:solidFill>
              </a:defRPr>
            </a:lvl1pPr>
          </a:lstStyle>
          <a:p>
            <a:r>
              <a:rPr lang="de-CH" noProof="0" dirty="0"/>
              <a:t>Dies ist der Titel der Präsentation.</a:t>
            </a:r>
            <a:endParaRPr lang="de-CH" dirty="0"/>
          </a:p>
        </p:txBody>
      </p:sp>
      <p:sp>
        <p:nvSpPr>
          <p:cNvPr id="3" name="Subtitle 2"/>
          <p:cNvSpPr>
            <a:spLocks noGrp="1"/>
          </p:cNvSpPr>
          <p:nvPr>
            <p:ph type="subTitle" idx="1" hasCustomPrompt="1"/>
          </p:nvPr>
        </p:nvSpPr>
        <p:spPr>
          <a:xfrm>
            <a:off x="755650" y="5040628"/>
            <a:ext cx="8065266" cy="205184"/>
          </a:xfrm>
        </p:spPr>
        <p:txBody>
          <a:bodyPr tIns="0">
            <a:noAutofit/>
          </a:bodyPr>
          <a:lstStyle>
            <a:lvl1pPr marL="0" indent="0" algn="l">
              <a:lnSpc>
                <a:spcPct val="100000"/>
              </a:lnSpc>
              <a:spcBef>
                <a:spcPts val="0"/>
              </a:spcBef>
              <a:buNone/>
              <a:defRPr sz="160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CH" noProof="0" dirty="0"/>
              <a:t>Name Vortragender, Ort, Datum</a:t>
            </a:r>
          </a:p>
        </p:txBody>
      </p:sp>
      <p:sp>
        <p:nvSpPr>
          <p:cNvPr id="6" name="Footer Placeholder 5" hidden="1"/>
          <p:cNvSpPr>
            <a:spLocks noGrp="1"/>
          </p:cNvSpPr>
          <p:nvPr>
            <p:ph type="ftr" sz="quarter" idx="10"/>
          </p:nvPr>
        </p:nvSpPr>
        <p:spPr/>
        <p:txBody>
          <a:bodyPr/>
          <a:lstStyle/>
          <a:p>
            <a:r>
              <a:rPr lang="de-CH" noProof="0"/>
              <a:t>EMERITUS - Digital Strategies for Business: Leading the Next Generation Enterprise</a:t>
            </a:r>
          </a:p>
        </p:txBody>
      </p:sp>
      <p:sp>
        <p:nvSpPr>
          <p:cNvPr id="7" name="Slide Number Placeholder 6" hidden="1"/>
          <p:cNvSpPr>
            <a:spLocks noGrp="1"/>
          </p:cNvSpPr>
          <p:nvPr>
            <p:ph type="sldNum" sz="quarter" idx="11"/>
          </p:nvPr>
        </p:nvSpPr>
        <p:spPr/>
        <p:txBody>
          <a:bodyPr/>
          <a:lstStyle/>
          <a:p>
            <a:fld id="{5E115662-413A-4888-B9BC-797CDE14544F}" type="slidenum">
              <a:rPr lang="de-CH" noProof="0" smtClean="0"/>
              <a:pPr/>
              <a:t>‹Nr.›</a:t>
            </a:fld>
            <a:endParaRPr lang="de-CH" noProof="0"/>
          </a:p>
        </p:txBody>
      </p:sp>
      <p:pic>
        <p:nvPicPr>
          <p:cNvPr id="8" name="LogoSBB"/>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749154" y="270000"/>
            <a:ext cx="2071318" cy="210000"/>
          </a:xfrm>
          <a:prstGeom prst="rect">
            <a:avLst/>
          </a:prstGeom>
        </p:spPr>
      </p:pic>
    </p:spTree>
    <p:extLst>
      <p:ext uri="{BB962C8B-B14F-4D97-AF65-F5344CB8AC3E}">
        <p14:creationId xmlns:p14="http://schemas.microsoft.com/office/powerpoint/2010/main" val="21708869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elfolie mit Bild">
    <p:spTree>
      <p:nvGrpSpPr>
        <p:cNvPr id="1" name=""/>
        <p:cNvGrpSpPr/>
        <p:nvPr/>
      </p:nvGrpSpPr>
      <p:grpSpPr>
        <a:xfrm>
          <a:off x="0" y="0"/>
          <a:ext cx="0" cy="0"/>
          <a:chOff x="0" y="0"/>
          <a:chExt cx="0" cy="0"/>
        </a:xfrm>
      </p:grpSpPr>
      <p:sp>
        <p:nvSpPr>
          <p:cNvPr id="4" name="Freeform 2"/>
          <p:cNvSpPr>
            <a:spLocks/>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5" name="Freeform 1"/>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D7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2" name="Title 1"/>
          <p:cNvSpPr>
            <a:spLocks noGrp="1"/>
          </p:cNvSpPr>
          <p:nvPr>
            <p:ph type="ctrTitle" hasCustomPrompt="1"/>
          </p:nvPr>
        </p:nvSpPr>
        <p:spPr>
          <a:xfrm>
            <a:off x="323530" y="1195033"/>
            <a:ext cx="3181671" cy="1334967"/>
          </a:xfrm>
        </p:spPr>
        <p:txBody>
          <a:bodyPr bIns="0">
            <a:noAutofit/>
          </a:bodyPr>
          <a:lstStyle>
            <a:lvl1pPr>
              <a:lnSpc>
                <a:spcPct val="100000"/>
              </a:lnSpc>
              <a:defRPr baseline="0">
                <a:solidFill>
                  <a:srgbClr val="FFFFFF"/>
                </a:solidFill>
              </a:defRPr>
            </a:lvl1pPr>
          </a:lstStyle>
          <a:p>
            <a:r>
              <a:rPr lang="de-CH" noProof="0" dirty="0"/>
              <a:t>Dies ist der Titel der Präsentation.</a:t>
            </a:r>
          </a:p>
        </p:txBody>
      </p:sp>
      <p:sp>
        <p:nvSpPr>
          <p:cNvPr id="3" name="Subtitle 2"/>
          <p:cNvSpPr>
            <a:spLocks noGrp="1"/>
          </p:cNvSpPr>
          <p:nvPr>
            <p:ph type="subTitle" idx="1" hasCustomPrompt="1"/>
          </p:nvPr>
        </p:nvSpPr>
        <p:spPr>
          <a:xfrm>
            <a:off x="323528" y="2777930"/>
            <a:ext cx="3181672" cy="584190"/>
          </a:xfrm>
        </p:spPr>
        <p:txBody>
          <a:bodyPr tIns="0">
            <a:noAutofit/>
          </a:bodyPr>
          <a:lstStyle>
            <a:lvl1pPr marL="0" indent="0" algn="l">
              <a:lnSpc>
                <a:spcPct val="100000"/>
              </a:lnSpc>
              <a:spcBef>
                <a:spcPts val="0"/>
              </a:spcBef>
              <a:buNone/>
              <a:defRPr sz="1600" baseline="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CH" noProof="0" dirty="0"/>
              <a:t>Name Vortragender, Ort, Datum</a:t>
            </a:r>
          </a:p>
        </p:txBody>
      </p:sp>
      <p:pic>
        <p:nvPicPr>
          <p:cNvPr id="6" name="LogoSBB"/>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49154" y="270000"/>
            <a:ext cx="2071318" cy="210000"/>
          </a:xfrm>
          <a:prstGeom prst="rect">
            <a:avLst/>
          </a:prstGeom>
        </p:spPr>
      </p:pic>
    </p:spTree>
    <p:extLst>
      <p:ext uri="{BB962C8B-B14F-4D97-AF65-F5344CB8AC3E}">
        <p14:creationId xmlns:p14="http://schemas.microsoft.com/office/powerpoint/2010/main" val="607181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elfolie mit Bild">
    <p:spTree>
      <p:nvGrpSpPr>
        <p:cNvPr id="1" name=""/>
        <p:cNvGrpSpPr/>
        <p:nvPr/>
      </p:nvGrpSpPr>
      <p:grpSpPr>
        <a:xfrm>
          <a:off x="0" y="0"/>
          <a:ext cx="0" cy="0"/>
          <a:chOff x="0" y="0"/>
          <a:chExt cx="0" cy="0"/>
        </a:xfrm>
      </p:grpSpPr>
      <p:sp>
        <p:nvSpPr>
          <p:cNvPr id="4" name="Freeform 2"/>
          <p:cNvSpPr>
            <a:spLocks/>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5" name="Freeform 1"/>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D7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2" name="Title 1"/>
          <p:cNvSpPr>
            <a:spLocks noGrp="1"/>
          </p:cNvSpPr>
          <p:nvPr>
            <p:ph type="ctrTitle" hasCustomPrompt="1"/>
          </p:nvPr>
        </p:nvSpPr>
        <p:spPr>
          <a:xfrm>
            <a:off x="323530" y="1195033"/>
            <a:ext cx="3181671" cy="1334967"/>
          </a:xfrm>
        </p:spPr>
        <p:txBody>
          <a:bodyPr bIns="0">
            <a:noAutofit/>
          </a:bodyPr>
          <a:lstStyle>
            <a:lvl1pPr>
              <a:lnSpc>
                <a:spcPct val="100000"/>
              </a:lnSpc>
              <a:defRPr baseline="0">
                <a:solidFill>
                  <a:srgbClr val="FFFFFF"/>
                </a:solidFill>
              </a:defRPr>
            </a:lvl1pPr>
          </a:lstStyle>
          <a:p>
            <a:r>
              <a:rPr lang="de-CH" noProof="0" dirty="0"/>
              <a:t>Dies ist der Titel der Präsentation.</a:t>
            </a:r>
          </a:p>
        </p:txBody>
      </p:sp>
      <p:sp>
        <p:nvSpPr>
          <p:cNvPr id="3" name="Subtitle 2"/>
          <p:cNvSpPr>
            <a:spLocks noGrp="1"/>
          </p:cNvSpPr>
          <p:nvPr>
            <p:ph type="subTitle" idx="1" hasCustomPrompt="1"/>
          </p:nvPr>
        </p:nvSpPr>
        <p:spPr>
          <a:xfrm>
            <a:off x="323528" y="2777930"/>
            <a:ext cx="3181672" cy="584190"/>
          </a:xfrm>
        </p:spPr>
        <p:txBody>
          <a:bodyPr tIns="0">
            <a:noAutofit/>
          </a:bodyPr>
          <a:lstStyle>
            <a:lvl1pPr marL="0" indent="0" algn="l">
              <a:lnSpc>
                <a:spcPct val="100000"/>
              </a:lnSpc>
              <a:spcBef>
                <a:spcPts val="0"/>
              </a:spcBef>
              <a:buNone/>
              <a:defRPr sz="1600" baseline="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CH" noProof="0" dirty="0"/>
              <a:t>Name Vortragender, Ort, Datum</a:t>
            </a:r>
          </a:p>
        </p:txBody>
      </p:sp>
      <p:pic>
        <p:nvPicPr>
          <p:cNvPr id="6" name="LogoSBB"/>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49154" y="270000"/>
            <a:ext cx="2071318" cy="210000"/>
          </a:xfrm>
          <a:prstGeom prst="rect">
            <a:avLst/>
          </a:prstGeom>
        </p:spPr>
      </p:pic>
    </p:spTree>
    <p:extLst>
      <p:ext uri="{BB962C8B-B14F-4D97-AF65-F5344CB8AC3E}">
        <p14:creationId xmlns:p14="http://schemas.microsoft.com/office/powerpoint/2010/main" val="16391113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elfolie mit Bild Logo weiss">
    <p:spTree>
      <p:nvGrpSpPr>
        <p:cNvPr id="1" name=""/>
        <p:cNvGrpSpPr/>
        <p:nvPr/>
      </p:nvGrpSpPr>
      <p:grpSpPr>
        <a:xfrm>
          <a:off x="0" y="0"/>
          <a:ext cx="0" cy="0"/>
          <a:chOff x="0" y="0"/>
          <a:chExt cx="0" cy="0"/>
        </a:xfrm>
      </p:grpSpPr>
      <p:sp>
        <p:nvSpPr>
          <p:cNvPr id="4" name="Freeform 2"/>
          <p:cNvSpPr>
            <a:spLocks/>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5" name="Freeform 1"/>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D7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2" name="Title 1"/>
          <p:cNvSpPr>
            <a:spLocks noGrp="1"/>
          </p:cNvSpPr>
          <p:nvPr>
            <p:ph type="ctrTitle" hasCustomPrompt="1"/>
          </p:nvPr>
        </p:nvSpPr>
        <p:spPr>
          <a:xfrm>
            <a:off x="323530" y="1195033"/>
            <a:ext cx="3181671" cy="1334967"/>
          </a:xfrm>
        </p:spPr>
        <p:txBody>
          <a:bodyPr bIns="0">
            <a:noAutofit/>
          </a:bodyPr>
          <a:lstStyle>
            <a:lvl1pPr>
              <a:lnSpc>
                <a:spcPct val="100000"/>
              </a:lnSpc>
              <a:defRPr baseline="0">
                <a:solidFill>
                  <a:srgbClr val="FFFFFF"/>
                </a:solidFill>
              </a:defRPr>
            </a:lvl1pPr>
          </a:lstStyle>
          <a:p>
            <a:r>
              <a:rPr lang="de-CH" noProof="0" dirty="0"/>
              <a:t>Dies ist der Titel der Präsentation.</a:t>
            </a:r>
          </a:p>
        </p:txBody>
      </p:sp>
      <p:sp>
        <p:nvSpPr>
          <p:cNvPr id="3" name="Subtitle 2"/>
          <p:cNvSpPr>
            <a:spLocks noGrp="1"/>
          </p:cNvSpPr>
          <p:nvPr>
            <p:ph type="subTitle" idx="1" hasCustomPrompt="1"/>
          </p:nvPr>
        </p:nvSpPr>
        <p:spPr>
          <a:xfrm>
            <a:off x="323528" y="2777930"/>
            <a:ext cx="3181672" cy="584190"/>
          </a:xfrm>
        </p:spPr>
        <p:txBody>
          <a:bodyPr tIns="0">
            <a:noAutofit/>
          </a:bodyPr>
          <a:lstStyle>
            <a:lvl1pPr marL="0" indent="0" algn="l">
              <a:lnSpc>
                <a:spcPct val="100000"/>
              </a:lnSpc>
              <a:spcBef>
                <a:spcPts val="0"/>
              </a:spcBef>
              <a:buNone/>
              <a:defRPr sz="1600" baseline="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CH" noProof="0" dirty="0"/>
              <a:t>Name Vortragender, Ort, Datum</a:t>
            </a:r>
          </a:p>
        </p:txBody>
      </p:sp>
      <p:pic>
        <p:nvPicPr>
          <p:cNvPr id="8" name="LogoSBB"/>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49154" y="270000"/>
            <a:ext cx="2071318" cy="210000"/>
          </a:xfrm>
          <a:prstGeom prst="rect">
            <a:avLst/>
          </a:prstGeom>
        </p:spPr>
      </p:pic>
    </p:spTree>
    <p:extLst>
      <p:ext uri="{BB962C8B-B14F-4D97-AF65-F5344CB8AC3E}">
        <p14:creationId xmlns:p14="http://schemas.microsoft.com/office/powerpoint/2010/main" val="33557977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de-CH" noProof="0" dirty="0"/>
              <a:t>Agenda.</a:t>
            </a:r>
            <a:br>
              <a:rPr lang="de-CH" noProof="0" dirty="0"/>
            </a:br>
            <a:r>
              <a:rPr lang="de-CH" noProof="0" dirty="0"/>
              <a:t>Titel bitte maximal zweizeilig.</a:t>
            </a:r>
          </a:p>
        </p:txBody>
      </p:sp>
      <p:sp>
        <p:nvSpPr>
          <p:cNvPr id="5" name="Footer Placeholder 4"/>
          <p:cNvSpPr>
            <a:spLocks noGrp="1"/>
          </p:cNvSpPr>
          <p:nvPr>
            <p:ph type="ftr" sz="quarter" idx="11"/>
          </p:nvPr>
        </p:nvSpPr>
        <p:spPr/>
        <p:txBody>
          <a:bodyPr/>
          <a:lstStyle/>
          <a:p>
            <a:r>
              <a:rPr lang="de-CH" noProof="0"/>
              <a:t>EMERITUS - Digital Strategies for Business: Leading the Next Generation Enterprise</a:t>
            </a:r>
          </a:p>
        </p:txBody>
      </p:sp>
      <p:sp>
        <p:nvSpPr>
          <p:cNvPr id="6" name="Slide Number Placeholder 5"/>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7" name="Text Placeholder 6"/>
          <p:cNvSpPr>
            <a:spLocks noGrp="1"/>
          </p:cNvSpPr>
          <p:nvPr>
            <p:ph type="body" sz="quarter" idx="13"/>
          </p:nvPr>
        </p:nvSpPr>
        <p:spPr>
          <a:xfrm>
            <a:off x="755650" y="1380000"/>
            <a:ext cx="8064500" cy="4056000"/>
          </a:xfrm>
        </p:spPr>
        <p:txBody>
          <a:bodyPr>
            <a:noAutofit/>
          </a:bodyPr>
          <a:lstStyle>
            <a:lvl1pPr marL="288000" indent="-288000">
              <a:buClr>
                <a:schemeClr val="accent6"/>
              </a:buClr>
              <a:buSzPct val="100000"/>
              <a:buFont typeface="+mj-lt"/>
              <a:buAutoNum type="arabicPeriod"/>
              <a:defRPr/>
            </a:lvl1pPr>
            <a:lvl2pPr marL="432000" indent="-144000">
              <a:spcBef>
                <a:spcPts val="0"/>
              </a:spcBef>
              <a:buClr>
                <a:srgbClr val="000000"/>
              </a:buClr>
              <a:defRPr/>
            </a:lvl2pPr>
            <a:lvl3pPr marL="612000" indent="-144000">
              <a:spcBef>
                <a:spcPts val="0"/>
              </a:spcBef>
              <a:buClr>
                <a:schemeClr val="tx1"/>
              </a:buClr>
              <a:buFont typeface="Symbol" pitchFamily="18" charset="2"/>
              <a:buChar char="-"/>
              <a:defRPr/>
            </a:lvl3pPr>
            <a:lvl4pPr marL="648000" indent="0">
              <a:spcBef>
                <a:spcPts val="0"/>
              </a:spcBef>
              <a:buFontTx/>
              <a:buNone/>
              <a:defRPr/>
            </a:lvl4pPr>
            <a:lvl5pPr marL="828000" indent="0">
              <a:spcBef>
                <a:spcPts val="0"/>
              </a:spcBef>
              <a:buFontTx/>
              <a:buNone/>
              <a:defRPr/>
            </a:lvl5p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dirty="0"/>
          </a:p>
        </p:txBody>
      </p:sp>
      <p:pic>
        <p:nvPicPr>
          <p:cNvPr id="8"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37997461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el und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de-CH" noProof="0" dirty="0"/>
              <a:t>Die Textfolie.</a:t>
            </a:r>
            <a:br>
              <a:rPr lang="de-CH" noProof="0" dirty="0"/>
            </a:br>
            <a:r>
              <a:rPr lang="de-CH" noProof="0" dirty="0"/>
              <a:t>Titel bitte maximal zweizeilig.</a:t>
            </a:r>
          </a:p>
        </p:txBody>
      </p:sp>
      <p:sp>
        <p:nvSpPr>
          <p:cNvPr id="5" name="Footer Placeholder 4"/>
          <p:cNvSpPr>
            <a:spLocks noGrp="1"/>
          </p:cNvSpPr>
          <p:nvPr>
            <p:ph type="ftr" sz="quarter" idx="11"/>
          </p:nvPr>
        </p:nvSpPr>
        <p:spPr/>
        <p:txBody>
          <a:bodyPr/>
          <a:lstStyle/>
          <a:p>
            <a:r>
              <a:rPr lang="de-CH" noProof="0"/>
              <a:t>EMERITUS - Digital Strategies for Business: Leading the Next Generation Enterprise</a:t>
            </a:r>
          </a:p>
        </p:txBody>
      </p:sp>
      <p:sp>
        <p:nvSpPr>
          <p:cNvPr id="6" name="Slide Number Placeholder 5"/>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7" name="Text Placeholder 6"/>
          <p:cNvSpPr>
            <a:spLocks noGrp="1"/>
          </p:cNvSpPr>
          <p:nvPr>
            <p:ph type="body" sz="quarter" idx="13"/>
          </p:nvPr>
        </p:nvSpPr>
        <p:spPr>
          <a:xfrm>
            <a:off x="755650" y="1380000"/>
            <a:ext cx="8064500"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dirty="0"/>
          </a:p>
        </p:txBody>
      </p:sp>
      <p:pic>
        <p:nvPicPr>
          <p:cNvPr id="8"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13079611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Zwei Text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de-CH" dirty="0"/>
              <a:t>Die zweispaltige Textfolie.</a:t>
            </a:r>
            <a:br>
              <a:rPr lang="de-CH" dirty="0"/>
            </a:br>
            <a:r>
              <a:rPr lang="de-CH" dirty="0"/>
              <a:t>Titel bitte maximal zweizeilig.</a:t>
            </a:r>
            <a:endParaRPr lang="de-CH" noProof="0" dirty="0"/>
          </a:p>
        </p:txBody>
      </p:sp>
      <p:sp>
        <p:nvSpPr>
          <p:cNvPr id="6" name="Footer Placeholder 5"/>
          <p:cNvSpPr>
            <a:spLocks noGrp="1"/>
          </p:cNvSpPr>
          <p:nvPr>
            <p:ph type="ftr" sz="quarter" idx="11"/>
          </p:nvPr>
        </p:nvSpPr>
        <p:spPr/>
        <p:txBody>
          <a:bodyPr/>
          <a:lstStyle/>
          <a:p>
            <a:r>
              <a:rPr lang="de-CH" noProof="0"/>
              <a:t>EMERITUS - Digital Strategies for Business: Leading the Next Generation Enterprise</a:t>
            </a:r>
          </a:p>
        </p:txBody>
      </p:sp>
      <p:sp>
        <p:nvSpPr>
          <p:cNvPr id="7" name="Slide Number Placeholder 6"/>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8" name="Text Placeholder 7"/>
          <p:cNvSpPr>
            <a:spLocks noGrp="1"/>
          </p:cNvSpPr>
          <p:nvPr>
            <p:ph type="body" sz="quarter" idx="13"/>
          </p:nvPr>
        </p:nvSpPr>
        <p:spPr>
          <a:xfrm>
            <a:off x="755650" y="1379999"/>
            <a:ext cx="3960000"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9" name="Text Placeholder 7"/>
          <p:cNvSpPr>
            <a:spLocks noGrp="1"/>
          </p:cNvSpPr>
          <p:nvPr>
            <p:ph type="body" sz="quarter" idx="14"/>
          </p:nvPr>
        </p:nvSpPr>
        <p:spPr>
          <a:xfrm>
            <a:off x="4860032" y="1379999"/>
            <a:ext cx="3960118"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pic>
        <p:nvPicPr>
          <p:cNvPr id="10"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35674819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noProof="0"/>
              <a:t>Titelmasterformat durch Klicken bearbeiten</a:t>
            </a:r>
            <a:endParaRPr lang="de-CH" noProof="0"/>
          </a:p>
        </p:txBody>
      </p:sp>
      <p:sp>
        <p:nvSpPr>
          <p:cNvPr id="3" name="Content Placeholder 2"/>
          <p:cNvSpPr>
            <a:spLocks noGrp="1"/>
          </p:cNvSpPr>
          <p:nvPr>
            <p:ph idx="1"/>
          </p:nvPr>
        </p:nvSpPr>
        <p:spPr>
          <a:xfrm>
            <a:off x="755650" y="1380000"/>
            <a:ext cx="8064500"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5" name="Footer Placeholder 4"/>
          <p:cNvSpPr>
            <a:spLocks noGrp="1"/>
          </p:cNvSpPr>
          <p:nvPr>
            <p:ph type="ftr" sz="quarter" idx="11"/>
          </p:nvPr>
        </p:nvSpPr>
        <p:spPr/>
        <p:txBody>
          <a:bodyPr/>
          <a:lstStyle/>
          <a:p>
            <a:r>
              <a:rPr lang="de-CH" noProof="0"/>
              <a:t>EMERITUS - Digital Strategies for Business: Leading the Next Generation Enterprise</a:t>
            </a:r>
          </a:p>
        </p:txBody>
      </p:sp>
      <p:sp>
        <p:nvSpPr>
          <p:cNvPr id="6" name="Slide Number Placeholder 5"/>
          <p:cNvSpPr>
            <a:spLocks noGrp="1"/>
          </p:cNvSpPr>
          <p:nvPr>
            <p:ph type="sldNum" sz="quarter" idx="12"/>
          </p:nvPr>
        </p:nvSpPr>
        <p:spPr/>
        <p:txBody>
          <a:bodyPr/>
          <a:lstStyle/>
          <a:p>
            <a:fld id="{5E115662-413A-4888-B9BC-797CDE14544F}" type="slidenum">
              <a:rPr lang="de-CH" noProof="0" smtClean="0"/>
              <a:t>‹Nr.›</a:t>
            </a:fld>
            <a:endParaRPr lang="de-CH" noProof="0"/>
          </a:p>
        </p:txBody>
      </p:sp>
      <p:pic>
        <p:nvPicPr>
          <p:cNvPr id="7"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20330794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el, Text und Objek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de-CH" dirty="0"/>
              <a:t>Die Objektfolie. </a:t>
            </a:r>
            <a:br>
              <a:rPr lang="de-CH" dirty="0"/>
            </a:br>
            <a:r>
              <a:rPr lang="de-CH" dirty="0"/>
              <a:t>Titel bitte maximal zweizeilig.</a:t>
            </a:r>
            <a:endParaRPr lang="de-CH" noProof="0" dirty="0"/>
          </a:p>
        </p:txBody>
      </p:sp>
      <p:sp>
        <p:nvSpPr>
          <p:cNvPr id="6" name="Footer Placeholder 5"/>
          <p:cNvSpPr>
            <a:spLocks noGrp="1"/>
          </p:cNvSpPr>
          <p:nvPr>
            <p:ph type="ftr" sz="quarter" idx="11"/>
          </p:nvPr>
        </p:nvSpPr>
        <p:spPr/>
        <p:txBody>
          <a:bodyPr/>
          <a:lstStyle/>
          <a:p>
            <a:r>
              <a:rPr lang="de-CH" noProof="0"/>
              <a:t>EMERITUS - Digital Strategies for Business: Leading the Next Generation Enterprise</a:t>
            </a:r>
            <a:endParaRPr lang="de-CH" noProof="0" dirty="0"/>
          </a:p>
        </p:txBody>
      </p:sp>
      <p:sp>
        <p:nvSpPr>
          <p:cNvPr id="7" name="Slide Number Placeholder 6"/>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8" name="Text Placeholder 7"/>
          <p:cNvSpPr>
            <a:spLocks noGrp="1"/>
          </p:cNvSpPr>
          <p:nvPr>
            <p:ph type="body" sz="quarter" idx="13"/>
          </p:nvPr>
        </p:nvSpPr>
        <p:spPr>
          <a:xfrm>
            <a:off x="755650" y="1380000"/>
            <a:ext cx="8064500" cy="600666"/>
          </a:xfrm>
        </p:spPr>
        <p:txBody>
          <a:bodyPr/>
          <a:lstStyle>
            <a:lvl1pPr marL="0" indent="0">
              <a:spcBef>
                <a:spcPts val="0"/>
              </a:spcBef>
              <a:buNone/>
              <a:defRPr/>
            </a:lvl1pPr>
            <a:lvl2pPr marL="288000" indent="0">
              <a:buNone/>
              <a:defRPr/>
            </a:lvl2pPr>
          </a:lstStyle>
          <a:p>
            <a:pPr lvl="0"/>
            <a:r>
              <a:rPr lang="de-DE" noProof="0"/>
              <a:t>Textmasterformat bearbeiten</a:t>
            </a:r>
          </a:p>
        </p:txBody>
      </p:sp>
      <p:sp>
        <p:nvSpPr>
          <p:cNvPr id="10" name="Content Placeholder 9"/>
          <p:cNvSpPr>
            <a:spLocks noGrp="1"/>
          </p:cNvSpPr>
          <p:nvPr>
            <p:ph sz="quarter" idx="14"/>
          </p:nvPr>
        </p:nvSpPr>
        <p:spPr>
          <a:xfrm>
            <a:off x="755650" y="2043000"/>
            <a:ext cx="8064500" cy="2940013"/>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pic>
        <p:nvPicPr>
          <p:cNvPr id="9"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270577350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 und Bild">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de-CH" noProof="0" dirty="0"/>
              <a:t>Die Textfolie mit Bild.</a:t>
            </a:r>
            <a:br>
              <a:rPr lang="de-CH" noProof="0" dirty="0"/>
            </a:br>
            <a:r>
              <a:rPr lang="de-CH" noProof="0" dirty="0"/>
              <a:t>Titel bitte maximal zweizeilig.</a:t>
            </a:r>
          </a:p>
        </p:txBody>
      </p:sp>
      <p:sp>
        <p:nvSpPr>
          <p:cNvPr id="6" name="Footer Placeholder 5"/>
          <p:cNvSpPr>
            <a:spLocks noGrp="1"/>
          </p:cNvSpPr>
          <p:nvPr>
            <p:ph type="ftr" sz="quarter" idx="11"/>
          </p:nvPr>
        </p:nvSpPr>
        <p:spPr/>
        <p:txBody>
          <a:bodyPr/>
          <a:lstStyle/>
          <a:p>
            <a:r>
              <a:rPr lang="de-CH" noProof="0"/>
              <a:t>EMERITUS - Digital Strategies for Business: Leading the Next Generation Enterprise</a:t>
            </a:r>
          </a:p>
        </p:txBody>
      </p:sp>
      <p:sp>
        <p:nvSpPr>
          <p:cNvPr id="7" name="Slide Number Placeholder 6"/>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8" name="Text Placeholder 7"/>
          <p:cNvSpPr>
            <a:spLocks noGrp="1"/>
          </p:cNvSpPr>
          <p:nvPr>
            <p:ph type="body" sz="quarter" idx="13"/>
          </p:nvPr>
        </p:nvSpPr>
        <p:spPr>
          <a:xfrm>
            <a:off x="755648" y="1379999"/>
            <a:ext cx="5040000"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10" name="Picture Placeholder 9"/>
          <p:cNvSpPr>
            <a:spLocks noGrp="1"/>
          </p:cNvSpPr>
          <p:nvPr>
            <p:ph type="pic" sz="quarter" idx="14" hasCustomPrompt="1"/>
          </p:nvPr>
        </p:nvSpPr>
        <p:spPr>
          <a:xfrm>
            <a:off x="5903962" y="1380000"/>
            <a:ext cx="3240038" cy="4050000"/>
          </a:xfrm>
        </p:spPr>
        <p:txBody>
          <a:bodyPr anchor="ctr" anchorCtr="1"/>
          <a:lstStyle>
            <a:lvl1pPr marL="0" indent="0" algn="l">
              <a:buFontTx/>
              <a:buNone/>
              <a:defRPr/>
            </a:lvl1pPr>
          </a:lstStyle>
          <a:p>
            <a:r>
              <a:rPr lang="de-CH" dirty="0"/>
              <a:t>Klicken Sie hier, um ein Bild einzufügen.</a:t>
            </a:r>
            <a:endParaRPr lang="de-CH" noProof="0" dirty="0"/>
          </a:p>
        </p:txBody>
      </p:sp>
      <p:pic>
        <p:nvPicPr>
          <p:cNvPr id="9"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31002977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ild und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de-CH" noProof="0" dirty="0"/>
              <a:t>Die Textfolie mit Bild.</a:t>
            </a:r>
            <a:br>
              <a:rPr lang="de-CH" noProof="0" dirty="0"/>
            </a:br>
            <a:r>
              <a:rPr lang="de-CH" noProof="0" dirty="0"/>
              <a:t>Titel bitte maximal zweizeilig.</a:t>
            </a:r>
          </a:p>
        </p:txBody>
      </p:sp>
      <p:sp>
        <p:nvSpPr>
          <p:cNvPr id="6" name="Footer Placeholder 5"/>
          <p:cNvSpPr>
            <a:spLocks noGrp="1"/>
          </p:cNvSpPr>
          <p:nvPr>
            <p:ph type="ftr" sz="quarter" idx="11"/>
          </p:nvPr>
        </p:nvSpPr>
        <p:spPr/>
        <p:txBody>
          <a:bodyPr/>
          <a:lstStyle/>
          <a:p>
            <a:r>
              <a:rPr lang="de-CH" noProof="0"/>
              <a:t>EMERITUS - Digital Strategies for Business: Leading the Next Generation Enterprise</a:t>
            </a:r>
          </a:p>
        </p:txBody>
      </p:sp>
      <p:sp>
        <p:nvSpPr>
          <p:cNvPr id="7" name="Slide Number Placeholder 6"/>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10" name="Picture Placeholder 9"/>
          <p:cNvSpPr>
            <a:spLocks noGrp="1"/>
          </p:cNvSpPr>
          <p:nvPr>
            <p:ph type="pic" sz="quarter" idx="14" hasCustomPrompt="1"/>
          </p:nvPr>
        </p:nvSpPr>
        <p:spPr>
          <a:xfrm>
            <a:off x="0" y="1380000"/>
            <a:ext cx="3240038" cy="4050000"/>
          </a:xfrm>
        </p:spPr>
        <p:txBody>
          <a:bodyPr anchor="ctr" anchorCtr="1"/>
          <a:lstStyle>
            <a:lvl1pPr marL="0" indent="0">
              <a:buFontTx/>
              <a:buNone/>
              <a:defRPr/>
            </a:lvl1pPr>
          </a:lstStyle>
          <a:p>
            <a:r>
              <a:rPr lang="de-CH" dirty="0"/>
              <a:t>Klicken Sie hier, um ein Bild einzufügen.</a:t>
            </a:r>
            <a:endParaRPr lang="de-CH" noProof="0" dirty="0"/>
          </a:p>
        </p:txBody>
      </p:sp>
      <p:sp>
        <p:nvSpPr>
          <p:cNvPr id="4" name="Text Placeholder 3"/>
          <p:cNvSpPr>
            <a:spLocks noGrp="1"/>
          </p:cNvSpPr>
          <p:nvPr>
            <p:ph type="body" sz="quarter" idx="15"/>
          </p:nvPr>
        </p:nvSpPr>
        <p:spPr>
          <a:xfrm>
            <a:off x="3347864" y="1379999"/>
            <a:ext cx="5472608"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pic>
        <p:nvPicPr>
          <p:cNvPr id="8"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237216050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ild">
    <p:spTree>
      <p:nvGrpSpPr>
        <p:cNvPr id="1" name=""/>
        <p:cNvGrpSpPr/>
        <p:nvPr/>
      </p:nvGrpSpPr>
      <p:grpSpPr>
        <a:xfrm>
          <a:off x="0" y="0"/>
          <a:ext cx="0" cy="0"/>
          <a:chOff x="0" y="0"/>
          <a:chExt cx="0" cy="0"/>
        </a:xfrm>
      </p:grpSpPr>
      <p:pic>
        <p:nvPicPr>
          <p:cNvPr id="4"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2582914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Kapitelfolie">
    <p:bg>
      <p:bgPr>
        <a:solidFill>
          <a:schemeClr val="bg1"/>
        </a:solidFill>
        <a:effectLst/>
      </p:bgPr>
    </p:bg>
    <p:spTree>
      <p:nvGrpSpPr>
        <p:cNvPr id="1" name=""/>
        <p:cNvGrpSpPr/>
        <p:nvPr/>
      </p:nvGrpSpPr>
      <p:grpSpPr>
        <a:xfrm>
          <a:off x="0" y="0"/>
          <a:ext cx="0" cy="0"/>
          <a:chOff x="0" y="0"/>
          <a:chExt cx="0" cy="0"/>
        </a:xfrm>
      </p:grpSpPr>
      <p:sp>
        <p:nvSpPr>
          <p:cNvPr id="9" name="Freeform"/>
          <p:cNvSpPr/>
          <p:nvPr userDrawn="1"/>
        </p:nvSpPr>
        <p:spPr>
          <a:xfrm>
            <a:off x="0" y="730250"/>
            <a:ext cx="7945903" cy="4992566"/>
          </a:xfrm>
          <a:custGeom>
            <a:avLst/>
            <a:gdLst>
              <a:gd name="connsiteX0" fmla="*/ 7932420 w 7932420"/>
              <a:gd name="connsiteY0" fmla="*/ 1325880 h 5646420"/>
              <a:gd name="connsiteX1" fmla="*/ 0 w 7932420"/>
              <a:gd name="connsiteY1" fmla="*/ 0 h 5646420"/>
              <a:gd name="connsiteX2" fmla="*/ 0 w 7932420"/>
              <a:gd name="connsiteY2" fmla="*/ 5646420 h 5646420"/>
              <a:gd name="connsiteX3" fmla="*/ 7924800 w 7932420"/>
              <a:gd name="connsiteY3" fmla="*/ 5646420 h 5646420"/>
              <a:gd name="connsiteX4" fmla="*/ 7932420 w 7932420"/>
              <a:gd name="connsiteY4" fmla="*/ 1325880 h 5646420"/>
              <a:gd name="connsiteX0" fmla="*/ 7932420 w 7932420"/>
              <a:gd name="connsiteY0" fmla="*/ 1325880 h 5991079"/>
              <a:gd name="connsiteX1" fmla="*/ 0 w 7932420"/>
              <a:gd name="connsiteY1" fmla="*/ 0 h 5991079"/>
              <a:gd name="connsiteX2" fmla="*/ 0 w 7932420"/>
              <a:gd name="connsiteY2" fmla="*/ 5991079 h 5991079"/>
              <a:gd name="connsiteX3" fmla="*/ 7924800 w 7932420"/>
              <a:gd name="connsiteY3" fmla="*/ 5646420 h 5991079"/>
              <a:gd name="connsiteX4" fmla="*/ 7932420 w 7932420"/>
              <a:gd name="connsiteY4" fmla="*/ 1325880 h 5991079"/>
              <a:gd name="connsiteX0" fmla="*/ 7932420 w 7932420"/>
              <a:gd name="connsiteY0" fmla="*/ 1325880 h 5991079"/>
              <a:gd name="connsiteX1" fmla="*/ 0 w 7932420"/>
              <a:gd name="connsiteY1" fmla="*/ 0 h 5991079"/>
              <a:gd name="connsiteX2" fmla="*/ 0 w 7932420"/>
              <a:gd name="connsiteY2" fmla="*/ 5991079 h 5991079"/>
              <a:gd name="connsiteX3" fmla="*/ 7931834 w 7932420"/>
              <a:gd name="connsiteY3" fmla="*/ 5984044 h 5991079"/>
              <a:gd name="connsiteX4" fmla="*/ 7932420 w 7932420"/>
              <a:gd name="connsiteY4" fmla="*/ 1325880 h 5991079"/>
              <a:gd name="connsiteX0" fmla="*/ 7932420 w 7932420"/>
              <a:gd name="connsiteY0" fmla="*/ 1325880 h 5991079"/>
              <a:gd name="connsiteX1" fmla="*/ 0 w 7932420"/>
              <a:gd name="connsiteY1" fmla="*/ 0 h 5991079"/>
              <a:gd name="connsiteX2" fmla="*/ 0 w 7932420"/>
              <a:gd name="connsiteY2" fmla="*/ 5991079 h 5991079"/>
              <a:gd name="connsiteX3" fmla="*/ 7931834 w 7932420"/>
              <a:gd name="connsiteY3" fmla="*/ 5991078 h 5991079"/>
              <a:gd name="connsiteX4" fmla="*/ 7932420 w 7932420"/>
              <a:gd name="connsiteY4" fmla="*/ 1325880 h 5991079"/>
              <a:gd name="connsiteX0" fmla="*/ 7932420 w 7945903"/>
              <a:gd name="connsiteY0" fmla="*/ 1325880 h 5991079"/>
              <a:gd name="connsiteX1" fmla="*/ 0 w 7945903"/>
              <a:gd name="connsiteY1" fmla="*/ 0 h 5991079"/>
              <a:gd name="connsiteX2" fmla="*/ 0 w 7945903"/>
              <a:gd name="connsiteY2" fmla="*/ 5991079 h 5991079"/>
              <a:gd name="connsiteX3" fmla="*/ 7945901 w 7945903"/>
              <a:gd name="connsiteY3" fmla="*/ 5991078 h 5991079"/>
              <a:gd name="connsiteX4" fmla="*/ 7932420 w 7945903"/>
              <a:gd name="connsiteY4" fmla="*/ 1325880 h 5991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45903" h="5991079">
                <a:moveTo>
                  <a:pt x="7932420" y="1325880"/>
                </a:moveTo>
                <a:lnTo>
                  <a:pt x="0" y="0"/>
                </a:lnTo>
                <a:lnTo>
                  <a:pt x="0" y="5991079"/>
                </a:lnTo>
                <a:lnTo>
                  <a:pt x="7945901" y="5991078"/>
                </a:lnTo>
                <a:cubicBezTo>
                  <a:pt x="7946096" y="4438357"/>
                  <a:pt x="7932225" y="2878601"/>
                  <a:pt x="7932420" y="1325880"/>
                </a:cubicBezTo>
                <a:close/>
              </a:path>
            </a:pathLst>
          </a:custGeom>
          <a:solidFill>
            <a:srgbClr val="EB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noAutofit/>
          </a:bodyPr>
          <a:lstStyle/>
          <a:p>
            <a:pPr algn="ctr"/>
            <a:endParaRPr lang="en-GB" sz="2400" b="1" dirty="0"/>
          </a:p>
        </p:txBody>
      </p:sp>
      <p:sp>
        <p:nvSpPr>
          <p:cNvPr id="2" name="Title"/>
          <p:cNvSpPr>
            <a:spLocks noGrp="1"/>
          </p:cNvSpPr>
          <p:nvPr>
            <p:ph type="title" hasCustomPrompt="1"/>
          </p:nvPr>
        </p:nvSpPr>
        <p:spPr>
          <a:xfrm>
            <a:off x="611188" y="1952625"/>
            <a:ext cx="6913140" cy="3245136"/>
          </a:xfrm>
        </p:spPr>
        <p:txBody>
          <a:bodyPr bIns="0" anchor="t" anchorCtr="0">
            <a:noAutofit/>
          </a:bodyPr>
          <a:lstStyle>
            <a:lvl1pPr algn="l">
              <a:lnSpc>
                <a:spcPts val="4300"/>
              </a:lnSpc>
              <a:defRPr sz="3200" b="0" cap="none" baseline="0">
                <a:solidFill>
                  <a:srgbClr val="FFFFFF"/>
                </a:solidFill>
              </a:defRPr>
            </a:lvl1pPr>
          </a:lstStyle>
          <a:p>
            <a:r>
              <a:rPr lang="de-CH" noProof="0" dirty="0"/>
              <a:t>Der Kapiteltext hat maximal 7 Zeilen.</a:t>
            </a:r>
          </a:p>
        </p:txBody>
      </p:sp>
      <p:pic>
        <p:nvPicPr>
          <p:cNvPr id="6"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2392593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elfolie mit Bild Logo weiss">
    <p:spTree>
      <p:nvGrpSpPr>
        <p:cNvPr id="1" name=""/>
        <p:cNvGrpSpPr/>
        <p:nvPr/>
      </p:nvGrpSpPr>
      <p:grpSpPr>
        <a:xfrm>
          <a:off x="0" y="0"/>
          <a:ext cx="0" cy="0"/>
          <a:chOff x="0" y="0"/>
          <a:chExt cx="0" cy="0"/>
        </a:xfrm>
      </p:grpSpPr>
      <p:sp>
        <p:nvSpPr>
          <p:cNvPr id="4" name="Freeform 2"/>
          <p:cNvSpPr>
            <a:spLocks/>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5" name="Freeform 1"/>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D7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2" name="Title 1"/>
          <p:cNvSpPr>
            <a:spLocks noGrp="1"/>
          </p:cNvSpPr>
          <p:nvPr>
            <p:ph type="ctrTitle" hasCustomPrompt="1"/>
          </p:nvPr>
        </p:nvSpPr>
        <p:spPr>
          <a:xfrm>
            <a:off x="323530" y="1195033"/>
            <a:ext cx="3181671" cy="1334967"/>
          </a:xfrm>
        </p:spPr>
        <p:txBody>
          <a:bodyPr bIns="0">
            <a:noAutofit/>
          </a:bodyPr>
          <a:lstStyle>
            <a:lvl1pPr>
              <a:lnSpc>
                <a:spcPct val="100000"/>
              </a:lnSpc>
              <a:defRPr baseline="0">
                <a:solidFill>
                  <a:srgbClr val="FFFFFF"/>
                </a:solidFill>
              </a:defRPr>
            </a:lvl1pPr>
          </a:lstStyle>
          <a:p>
            <a:r>
              <a:rPr lang="de-CH" noProof="0" dirty="0"/>
              <a:t>Dies ist der Titel der Präsentation.</a:t>
            </a:r>
          </a:p>
        </p:txBody>
      </p:sp>
      <p:sp>
        <p:nvSpPr>
          <p:cNvPr id="3" name="Subtitle 2"/>
          <p:cNvSpPr>
            <a:spLocks noGrp="1"/>
          </p:cNvSpPr>
          <p:nvPr>
            <p:ph type="subTitle" idx="1" hasCustomPrompt="1"/>
          </p:nvPr>
        </p:nvSpPr>
        <p:spPr>
          <a:xfrm>
            <a:off x="323528" y="2777930"/>
            <a:ext cx="3181672" cy="584190"/>
          </a:xfrm>
        </p:spPr>
        <p:txBody>
          <a:bodyPr tIns="0">
            <a:noAutofit/>
          </a:bodyPr>
          <a:lstStyle>
            <a:lvl1pPr marL="0" indent="0" algn="l">
              <a:lnSpc>
                <a:spcPct val="100000"/>
              </a:lnSpc>
              <a:spcBef>
                <a:spcPts val="0"/>
              </a:spcBef>
              <a:buNone/>
              <a:defRPr sz="1600" baseline="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CH" noProof="0" dirty="0"/>
              <a:t>Name Vortragender, Ort, Datum</a:t>
            </a:r>
          </a:p>
        </p:txBody>
      </p:sp>
      <p:pic>
        <p:nvPicPr>
          <p:cNvPr id="8" name="LogoSBB"/>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49154" y="270000"/>
            <a:ext cx="2071318" cy="210000"/>
          </a:xfrm>
          <a:prstGeom prst="rect">
            <a:avLst/>
          </a:prstGeom>
        </p:spPr>
      </p:pic>
    </p:spTree>
    <p:extLst>
      <p:ext uri="{BB962C8B-B14F-4D97-AF65-F5344CB8AC3E}">
        <p14:creationId xmlns:p14="http://schemas.microsoft.com/office/powerpoint/2010/main" val="159968496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nhaltsfolie 1 mit Bild">
    <p:spTree>
      <p:nvGrpSpPr>
        <p:cNvPr id="1" name=""/>
        <p:cNvGrpSpPr/>
        <p:nvPr/>
      </p:nvGrpSpPr>
      <p:grpSpPr>
        <a:xfrm>
          <a:off x="0" y="0"/>
          <a:ext cx="0" cy="0"/>
          <a:chOff x="0" y="0"/>
          <a:chExt cx="0" cy="0"/>
        </a:xfrm>
      </p:grpSpPr>
      <p:sp>
        <p:nvSpPr>
          <p:cNvPr id="5" name="Freeform 2"/>
          <p:cNvSpPr>
            <a:spLocks/>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7" name="Freeform 1"/>
          <p:cNvSpPr/>
          <p:nvPr userDrawn="1"/>
        </p:nvSpPr>
        <p:spPr>
          <a:xfrm>
            <a:off x="-14400" y="698501"/>
            <a:ext cx="3981450" cy="623793"/>
          </a:xfrm>
          <a:custGeom>
            <a:avLst/>
            <a:gdLst>
              <a:gd name="connsiteX0" fmla="*/ 6350 w 3981450"/>
              <a:gd name="connsiteY0" fmla="*/ 0 h 4146550"/>
              <a:gd name="connsiteX1" fmla="*/ 3981450 w 3981450"/>
              <a:gd name="connsiteY1" fmla="*/ 704850 h 4146550"/>
              <a:gd name="connsiteX2" fmla="*/ 3981450 w 3981450"/>
              <a:gd name="connsiteY2" fmla="*/ 3454400 h 4146550"/>
              <a:gd name="connsiteX3" fmla="*/ 0 w 3981450"/>
              <a:gd name="connsiteY3" fmla="*/ 4146550 h 4146550"/>
              <a:gd name="connsiteX4" fmla="*/ 6350 w 3981450"/>
              <a:gd name="connsiteY4" fmla="*/ 0 h 4146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1450" h="4146550">
                <a:moveTo>
                  <a:pt x="6350" y="0"/>
                </a:moveTo>
                <a:lnTo>
                  <a:pt x="3981450" y="704850"/>
                </a:lnTo>
                <a:lnTo>
                  <a:pt x="3981450" y="3454400"/>
                </a:lnTo>
                <a:lnTo>
                  <a:pt x="0" y="4146550"/>
                </a:lnTo>
                <a:cubicBezTo>
                  <a:pt x="4233" y="2764367"/>
                  <a:pt x="12700" y="0"/>
                  <a:pt x="6350" y="0"/>
                </a:cubicBezTo>
                <a:close/>
              </a:path>
            </a:pathLst>
          </a:custGeom>
          <a:solidFill>
            <a:srgbClr val="D70000">
              <a:alpha val="6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DE" sz="2400" b="1" dirty="0"/>
          </a:p>
        </p:txBody>
      </p:sp>
      <p:sp>
        <p:nvSpPr>
          <p:cNvPr id="2" name="Title 1"/>
          <p:cNvSpPr>
            <a:spLocks noGrp="1"/>
          </p:cNvSpPr>
          <p:nvPr>
            <p:ph type="ctrTitle" hasCustomPrompt="1"/>
          </p:nvPr>
        </p:nvSpPr>
        <p:spPr>
          <a:xfrm>
            <a:off x="323530" y="1417340"/>
            <a:ext cx="3410271" cy="2040227"/>
          </a:xfrm>
        </p:spPr>
        <p:txBody>
          <a:bodyPr bIns="0" anchor="t" anchorCtr="0">
            <a:noAutofit/>
          </a:bodyPr>
          <a:lstStyle>
            <a:lvl1pPr marL="0" marR="0" indent="0" defTabSz="914400" rtl="0" eaLnBrk="1" fontAlgn="auto" latinLnBrk="0" hangingPunct="1">
              <a:lnSpc>
                <a:spcPts val="3100"/>
              </a:lnSpc>
              <a:spcBef>
                <a:spcPct val="0"/>
              </a:spcBef>
              <a:spcAft>
                <a:spcPts val="0"/>
              </a:spcAft>
              <a:tabLst/>
              <a:defRPr sz="2400" b="1" baseline="0">
                <a:solidFill>
                  <a:srgbClr val="FFFFFF"/>
                </a:solidFill>
              </a:defRPr>
            </a:lvl1pPr>
          </a:lstStyle>
          <a:p>
            <a:pPr marL="0" marR="0" lvl="0" indent="0" defTabSz="914400" rtl="0" eaLnBrk="1" fontAlgn="auto" latinLnBrk="0" hangingPunct="1">
              <a:lnSpc>
                <a:spcPts val="3100"/>
              </a:lnSpc>
              <a:spcBef>
                <a:spcPct val="0"/>
              </a:spcBef>
              <a:spcAft>
                <a:spcPts val="0"/>
              </a:spcAft>
              <a:tabLst/>
              <a:defRPr/>
            </a:pPr>
            <a:r>
              <a:rPr kumimoji="0" lang="de-CH" sz="2700" b="1" i="0" u="none" strike="noStrike" kern="1200" cap="none" spc="0" normalizeH="0" baseline="0" noProof="0" dirty="0">
                <a:ln>
                  <a:noFill/>
                </a:ln>
                <a:solidFill>
                  <a:srgbClr val="FFFFFF"/>
                </a:solidFill>
                <a:effectLst/>
                <a:uLnTx/>
                <a:uFillTx/>
                <a:latin typeface="Arial" pitchFamily="34" charset="0"/>
                <a:ea typeface="+mj-ea"/>
                <a:cs typeface="Arial" pitchFamily="34" charset="0"/>
              </a:rPr>
              <a:t>Fügen Sie hier Ihren Text ein.</a:t>
            </a:r>
          </a:p>
        </p:txBody>
      </p:sp>
      <p:pic>
        <p:nvPicPr>
          <p:cNvPr id="6"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14248805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nhaltsfolie 2 mit Bild">
    <p:bg>
      <p:bgPr>
        <a:solidFill>
          <a:schemeClr val="bg1"/>
        </a:solidFill>
        <a:effectLst/>
      </p:bgPr>
    </p:bg>
    <p:spTree>
      <p:nvGrpSpPr>
        <p:cNvPr id="1" name=""/>
        <p:cNvGrpSpPr/>
        <p:nvPr/>
      </p:nvGrpSpPr>
      <p:grpSpPr>
        <a:xfrm>
          <a:off x="0" y="0"/>
          <a:ext cx="0" cy="0"/>
          <a:chOff x="0" y="0"/>
          <a:chExt cx="0" cy="0"/>
        </a:xfrm>
      </p:grpSpPr>
      <p:sp>
        <p:nvSpPr>
          <p:cNvPr id="3" name="Freeform 2"/>
          <p:cNvSpPr/>
          <p:nvPr userDrawn="1"/>
        </p:nvSpPr>
        <p:spPr>
          <a:xfrm>
            <a:off x="-14630" y="682752"/>
            <a:ext cx="3950208" cy="623793"/>
          </a:xfrm>
          <a:custGeom>
            <a:avLst/>
            <a:gdLst>
              <a:gd name="connsiteX0" fmla="*/ 3950208 w 3950208"/>
              <a:gd name="connsiteY0" fmla="*/ 716890 h 6049671"/>
              <a:gd name="connsiteX1" fmla="*/ 3950208 w 3950208"/>
              <a:gd name="connsiteY1" fmla="*/ 5691226 h 6049671"/>
              <a:gd name="connsiteX2" fmla="*/ 1953158 w 3950208"/>
              <a:gd name="connsiteY2" fmla="*/ 6049671 h 6049671"/>
              <a:gd name="connsiteX3" fmla="*/ 0 w 3950208"/>
              <a:gd name="connsiteY3" fmla="*/ 6049671 h 6049671"/>
              <a:gd name="connsiteX4" fmla="*/ 0 w 3950208"/>
              <a:gd name="connsiteY4" fmla="*/ 0 h 6049671"/>
              <a:gd name="connsiteX5" fmla="*/ 3950208 w 3950208"/>
              <a:gd name="connsiteY5" fmla="*/ 716890 h 604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0208" h="6049671">
                <a:moveTo>
                  <a:pt x="3950208" y="716890"/>
                </a:moveTo>
                <a:lnTo>
                  <a:pt x="3950208" y="5691226"/>
                </a:lnTo>
                <a:lnTo>
                  <a:pt x="1953158" y="6049671"/>
                </a:lnTo>
                <a:lnTo>
                  <a:pt x="0" y="6049671"/>
                </a:lnTo>
                <a:lnTo>
                  <a:pt x="0" y="0"/>
                </a:lnTo>
                <a:lnTo>
                  <a:pt x="3950208" y="716890"/>
                </a:ln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9" name="Freeform 1"/>
          <p:cNvSpPr>
            <a:spLocks/>
          </p:cNvSpPr>
          <p:nvPr userDrawn="1"/>
        </p:nvSpPr>
        <p:spPr>
          <a:xfrm>
            <a:off x="-14630" y="682752"/>
            <a:ext cx="3950208" cy="623793"/>
          </a:xfrm>
          <a:custGeom>
            <a:avLst/>
            <a:gdLst>
              <a:gd name="connsiteX0" fmla="*/ 3950208 w 3950208"/>
              <a:gd name="connsiteY0" fmla="*/ 716890 h 6049671"/>
              <a:gd name="connsiteX1" fmla="*/ 3950208 w 3950208"/>
              <a:gd name="connsiteY1" fmla="*/ 5691226 h 6049671"/>
              <a:gd name="connsiteX2" fmla="*/ 1953158 w 3950208"/>
              <a:gd name="connsiteY2" fmla="*/ 6049671 h 6049671"/>
              <a:gd name="connsiteX3" fmla="*/ 0 w 3950208"/>
              <a:gd name="connsiteY3" fmla="*/ 6049671 h 6049671"/>
              <a:gd name="connsiteX4" fmla="*/ 0 w 3950208"/>
              <a:gd name="connsiteY4" fmla="*/ 0 h 6049671"/>
              <a:gd name="connsiteX5" fmla="*/ 3950208 w 3950208"/>
              <a:gd name="connsiteY5" fmla="*/ 716890 h 604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0208" h="6049671">
                <a:moveTo>
                  <a:pt x="3950208" y="716890"/>
                </a:moveTo>
                <a:lnTo>
                  <a:pt x="3950208" y="5691226"/>
                </a:lnTo>
                <a:lnTo>
                  <a:pt x="1953158" y="6049671"/>
                </a:lnTo>
                <a:lnTo>
                  <a:pt x="0" y="6049671"/>
                </a:lnTo>
                <a:lnTo>
                  <a:pt x="0" y="0"/>
                </a:lnTo>
                <a:lnTo>
                  <a:pt x="3950208" y="716890"/>
                </a:lnTo>
                <a:close/>
              </a:path>
            </a:pathLst>
          </a:custGeom>
          <a:solidFill>
            <a:srgbClr val="D70000">
              <a:alpha val="6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2" name="Title"/>
          <p:cNvSpPr>
            <a:spLocks noGrp="1"/>
          </p:cNvSpPr>
          <p:nvPr>
            <p:ph type="title" hasCustomPrompt="1"/>
          </p:nvPr>
        </p:nvSpPr>
        <p:spPr>
          <a:xfrm>
            <a:off x="323528" y="1297327"/>
            <a:ext cx="3410272" cy="3960440"/>
          </a:xfrm>
        </p:spPr>
        <p:txBody>
          <a:bodyPr bIns="0" anchor="t" anchorCtr="0">
            <a:noAutofit/>
          </a:bodyPr>
          <a:lstStyle>
            <a:lvl1pPr algn="l">
              <a:lnSpc>
                <a:spcPts val="3100"/>
              </a:lnSpc>
              <a:defRPr sz="2400" b="1" cap="none" baseline="0">
                <a:solidFill>
                  <a:srgbClr val="FFFFFF"/>
                </a:solidFill>
              </a:defRPr>
            </a:lvl1pPr>
          </a:lstStyle>
          <a:p>
            <a:r>
              <a:rPr lang="de-CH" noProof="0" dirty="0"/>
              <a:t>Fügen Sie hier Ihren Text ein. Es sind auch mehrere Zeilen möglich.</a:t>
            </a:r>
          </a:p>
        </p:txBody>
      </p:sp>
      <p:pic>
        <p:nvPicPr>
          <p:cNvPr id="6"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189925499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haltsfolie 3 mit Bild">
    <p:bg>
      <p:bgPr>
        <a:solidFill>
          <a:schemeClr val="bg1"/>
        </a:solidFill>
        <a:effectLst/>
      </p:bgPr>
    </p:bg>
    <p:spTree>
      <p:nvGrpSpPr>
        <p:cNvPr id="1" name=""/>
        <p:cNvGrpSpPr/>
        <p:nvPr/>
      </p:nvGrpSpPr>
      <p:grpSpPr>
        <a:xfrm>
          <a:off x="0" y="0"/>
          <a:ext cx="0" cy="0"/>
          <a:chOff x="0" y="0"/>
          <a:chExt cx="0" cy="0"/>
        </a:xfrm>
      </p:grpSpPr>
      <p:sp>
        <p:nvSpPr>
          <p:cNvPr id="7" name="Freeform 2"/>
          <p:cNvSpPr>
            <a:spLocks/>
          </p:cNvSpPr>
          <p:nvPr userDrawn="1"/>
        </p:nvSpPr>
        <p:spPr>
          <a:xfrm>
            <a:off x="0" y="4155205"/>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3" name="Freeform 1"/>
          <p:cNvSpPr/>
          <p:nvPr userDrawn="1"/>
        </p:nvSpPr>
        <p:spPr>
          <a:xfrm>
            <a:off x="0" y="4161111"/>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D70000">
              <a:alpha val="6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2" name="Title"/>
          <p:cNvSpPr>
            <a:spLocks noGrp="1"/>
          </p:cNvSpPr>
          <p:nvPr>
            <p:ph type="title" hasCustomPrompt="1"/>
          </p:nvPr>
        </p:nvSpPr>
        <p:spPr>
          <a:xfrm>
            <a:off x="323531" y="4832370"/>
            <a:ext cx="5620071" cy="665424"/>
          </a:xfrm>
        </p:spPr>
        <p:txBody>
          <a:bodyPr bIns="0" anchor="t" anchorCtr="0">
            <a:noAutofit/>
          </a:bodyPr>
          <a:lstStyle>
            <a:lvl1pPr algn="l">
              <a:lnSpc>
                <a:spcPts val="3100"/>
              </a:lnSpc>
              <a:defRPr sz="2400" b="1" cap="none" baseline="0">
                <a:solidFill>
                  <a:srgbClr val="FFFFFF"/>
                </a:solidFill>
              </a:defRPr>
            </a:lvl1pPr>
          </a:lstStyle>
          <a:p>
            <a:r>
              <a:rPr lang="de-CH" noProof="0" dirty="0"/>
              <a:t>Fügen Sie hier Ihren Text ein. Es sind auch zwei Zeilen möglich.</a:t>
            </a:r>
          </a:p>
        </p:txBody>
      </p:sp>
      <p:pic>
        <p:nvPicPr>
          <p:cNvPr id="6"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256655066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chlussfolie mit Bild">
    <p:bg>
      <p:bgPr>
        <a:solidFill>
          <a:schemeClr val="bg1"/>
        </a:solidFill>
        <a:effectLst/>
      </p:bgPr>
    </p:bg>
    <p:spTree>
      <p:nvGrpSpPr>
        <p:cNvPr id="1" name=""/>
        <p:cNvGrpSpPr/>
        <p:nvPr/>
      </p:nvGrpSpPr>
      <p:grpSpPr>
        <a:xfrm>
          <a:off x="0" y="0"/>
          <a:ext cx="0" cy="0"/>
          <a:chOff x="0" y="0"/>
          <a:chExt cx="0" cy="0"/>
        </a:xfrm>
      </p:grpSpPr>
      <p:sp>
        <p:nvSpPr>
          <p:cNvPr id="7" name="Freeform 2"/>
          <p:cNvSpPr>
            <a:spLocks/>
          </p:cNvSpPr>
          <p:nvPr userDrawn="1"/>
        </p:nvSpPr>
        <p:spPr>
          <a:xfrm>
            <a:off x="0" y="4155205"/>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3" name="Freeform 1"/>
          <p:cNvSpPr/>
          <p:nvPr userDrawn="1"/>
        </p:nvSpPr>
        <p:spPr>
          <a:xfrm>
            <a:off x="0" y="4161111"/>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D70000">
              <a:alpha val="6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2" name="Title"/>
          <p:cNvSpPr>
            <a:spLocks noGrp="1"/>
          </p:cNvSpPr>
          <p:nvPr>
            <p:ph type="title" hasCustomPrompt="1"/>
          </p:nvPr>
        </p:nvSpPr>
        <p:spPr>
          <a:xfrm>
            <a:off x="323531" y="4832370"/>
            <a:ext cx="5620071" cy="665424"/>
          </a:xfrm>
        </p:spPr>
        <p:txBody>
          <a:bodyPr bIns="0" anchor="t" anchorCtr="0">
            <a:noAutofit/>
          </a:bodyPr>
          <a:lstStyle>
            <a:lvl1pPr algn="l">
              <a:lnSpc>
                <a:spcPts val="3100"/>
              </a:lnSpc>
              <a:defRPr sz="3200" b="0" cap="none" baseline="0">
                <a:solidFill>
                  <a:srgbClr val="FFFFFF"/>
                </a:solidFill>
              </a:defRPr>
            </a:lvl1pPr>
          </a:lstStyle>
          <a:p>
            <a:r>
              <a:rPr lang="de-CH" noProof="0" dirty="0"/>
              <a:t>Besten Dank.</a:t>
            </a:r>
          </a:p>
        </p:txBody>
      </p:sp>
      <p:pic>
        <p:nvPicPr>
          <p:cNvPr id="6" name="LogoSBB"/>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49154" y="270000"/>
            <a:ext cx="2071318" cy="210000"/>
          </a:xfrm>
          <a:prstGeom prst="rect">
            <a:avLst/>
          </a:prstGeom>
        </p:spPr>
      </p:pic>
    </p:spTree>
    <p:extLst>
      <p:ext uri="{BB962C8B-B14F-4D97-AF65-F5344CB8AC3E}">
        <p14:creationId xmlns:p14="http://schemas.microsoft.com/office/powerpoint/2010/main" val="52576127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chlussfolie mit Bild Logo weiss">
    <p:bg>
      <p:bgPr>
        <a:solidFill>
          <a:schemeClr val="bg1"/>
        </a:solidFill>
        <a:effectLst/>
      </p:bgPr>
    </p:bg>
    <p:spTree>
      <p:nvGrpSpPr>
        <p:cNvPr id="1" name=""/>
        <p:cNvGrpSpPr/>
        <p:nvPr/>
      </p:nvGrpSpPr>
      <p:grpSpPr>
        <a:xfrm>
          <a:off x="0" y="0"/>
          <a:ext cx="0" cy="0"/>
          <a:chOff x="0" y="0"/>
          <a:chExt cx="0" cy="0"/>
        </a:xfrm>
      </p:grpSpPr>
      <p:sp>
        <p:nvSpPr>
          <p:cNvPr id="7" name="Freeform 2"/>
          <p:cNvSpPr>
            <a:spLocks/>
          </p:cNvSpPr>
          <p:nvPr userDrawn="1"/>
        </p:nvSpPr>
        <p:spPr>
          <a:xfrm>
            <a:off x="0" y="4155205"/>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E2000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3" name="Freeform 1"/>
          <p:cNvSpPr/>
          <p:nvPr userDrawn="1"/>
        </p:nvSpPr>
        <p:spPr>
          <a:xfrm>
            <a:off x="0" y="4161111"/>
            <a:ext cx="6323428" cy="623793"/>
          </a:xfrm>
          <a:custGeom>
            <a:avLst/>
            <a:gdLst>
              <a:gd name="connsiteX0" fmla="*/ 6323428 w 6323428"/>
              <a:gd name="connsiteY0" fmla="*/ 661182 h 1871003"/>
              <a:gd name="connsiteX1" fmla="*/ 6323428 w 6323428"/>
              <a:gd name="connsiteY1" fmla="*/ 1871003 h 1871003"/>
              <a:gd name="connsiteX2" fmla="*/ 0 w 6323428"/>
              <a:gd name="connsiteY2" fmla="*/ 1871003 h 1871003"/>
              <a:gd name="connsiteX3" fmla="*/ 0 w 6323428"/>
              <a:gd name="connsiteY3" fmla="*/ 0 h 1871003"/>
              <a:gd name="connsiteX4" fmla="*/ 6323428 w 6323428"/>
              <a:gd name="connsiteY4" fmla="*/ 661182 h 1871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3428" h="1871003">
                <a:moveTo>
                  <a:pt x="6323428" y="661182"/>
                </a:moveTo>
                <a:lnTo>
                  <a:pt x="6323428" y="1871003"/>
                </a:lnTo>
                <a:lnTo>
                  <a:pt x="0" y="1871003"/>
                </a:lnTo>
                <a:lnTo>
                  <a:pt x="0" y="0"/>
                </a:lnTo>
                <a:lnTo>
                  <a:pt x="6323428" y="661182"/>
                </a:lnTo>
                <a:close/>
              </a:path>
            </a:pathLst>
          </a:custGeom>
          <a:solidFill>
            <a:srgbClr val="D70000">
              <a:alpha val="6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108000" rIns="432000" bIns="144000" rtlCol="0" anchor="t" anchorCtr="0">
            <a:spAutoFit/>
          </a:bodyPr>
          <a:lstStyle/>
          <a:p>
            <a:pPr algn="ctr"/>
            <a:endParaRPr lang="de-CH" sz="2400" b="1" dirty="0"/>
          </a:p>
        </p:txBody>
      </p:sp>
      <p:sp>
        <p:nvSpPr>
          <p:cNvPr id="2" name="Title"/>
          <p:cNvSpPr>
            <a:spLocks noGrp="1"/>
          </p:cNvSpPr>
          <p:nvPr>
            <p:ph type="title" hasCustomPrompt="1"/>
          </p:nvPr>
        </p:nvSpPr>
        <p:spPr>
          <a:xfrm>
            <a:off x="323531" y="4832370"/>
            <a:ext cx="5620071" cy="665424"/>
          </a:xfrm>
        </p:spPr>
        <p:txBody>
          <a:bodyPr bIns="0" anchor="t" anchorCtr="0">
            <a:noAutofit/>
          </a:bodyPr>
          <a:lstStyle>
            <a:lvl1pPr algn="l">
              <a:lnSpc>
                <a:spcPts val="3100"/>
              </a:lnSpc>
              <a:defRPr sz="3200" b="0" cap="none" baseline="0">
                <a:solidFill>
                  <a:srgbClr val="FFFFFF"/>
                </a:solidFill>
              </a:defRPr>
            </a:lvl1pPr>
          </a:lstStyle>
          <a:p>
            <a:r>
              <a:rPr lang="de-CH" noProof="0" dirty="0"/>
              <a:t>Besten Dank.</a:t>
            </a:r>
          </a:p>
        </p:txBody>
      </p:sp>
      <p:pic>
        <p:nvPicPr>
          <p:cNvPr id="8" name="LogoSBB"/>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49154" y="270000"/>
            <a:ext cx="2071318" cy="210000"/>
          </a:xfrm>
          <a:prstGeom prst="rect">
            <a:avLst/>
          </a:prstGeom>
        </p:spPr>
      </p:pic>
    </p:spTree>
    <p:extLst>
      <p:ext uri="{BB962C8B-B14F-4D97-AF65-F5344CB8AC3E}">
        <p14:creationId xmlns:p14="http://schemas.microsoft.com/office/powerpoint/2010/main" val="178680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de-CH" noProof="0" dirty="0"/>
              <a:t>Agenda.</a:t>
            </a:r>
            <a:br>
              <a:rPr lang="de-CH" noProof="0" dirty="0"/>
            </a:br>
            <a:r>
              <a:rPr lang="de-CH" noProof="0" dirty="0"/>
              <a:t>Titel bitte maximal zweizeilig.</a:t>
            </a:r>
          </a:p>
        </p:txBody>
      </p:sp>
      <p:sp>
        <p:nvSpPr>
          <p:cNvPr id="5" name="Footer Placeholder 4"/>
          <p:cNvSpPr>
            <a:spLocks noGrp="1"/>
          </p:cNvSpPr>
          <p:nvPr>
            <p:ph type="ftr" sz="quarter" idx="11"/>
          </p:nvPr>
        </p:nvSpPr>
        <p:spPr/>
        <p:txBody>
          <a:bodyPr/>
          <a:lstStyle/>
          <a:p>
            <a:r>
              <a:rPr lang="de-CH" noProof="0"/>
              <a:t>EMERITUS - Digital Strategies for Business: Leading the Next Generation Enterprise</a:t>
            </a:r>
          </a:p>
        </p:txBody>
      </p:sp>
      <p:sp>
        <p:nvSpPr>
          <p:cNvPr id="6" name="Slide Number Placeholder 5"/>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7" name="Text Placeholder 6"/>
          <p:cNvSpPr>
            <a:spLocks noGrp="1"/>
          </p:cNvSpPr>
          <p:nvPr>
            <p:ph type="body" sz="quarter" idx="13"/>
          </p:nvPr>
        </p:nvSpPr>
        <p:spPr>
          <a:xfrm>
            <a:off x="755650" y="1380000"/>
            <a:ext cx="8064500" cy="4056000"/>
          </a:xfrm>
        </p:spPr>
        <p:txBody>
          <a:bodyPr>
            <a:noAutofit/>
          </a:bodyPr>
          <a:lstStyle>
            <a:lvl1pPr marL="288000" indent="-288000">
              <a:buClr>
                <a:schemeClr val="accent6"/>
              </a:buClr>
              <a:buSzPct val="100000"/>
              <a:buFont typeface="+mj-lt"/>
              <a:buAutoNum type="arabicPeriod"/>
              <a:defRPr/>
            </a:lvl1pPr>
            <a:lvl2pPr marL="432000" indent="-144000">
              <a:spcBef>
                <a:spcPts val="0"/>
              </a:spcBef>
              <a:buClr>
                <a:srgbClr val="000000"/>
              </a:buClr>
              <a:defRPr/>
            </a:lvl2pPr>
            <a:lvl3pPr marL="612000" indent="-144000">
              <a:spcBef>
                <a:spcPts val="0"/>
              </a:spcBef>
              <a:buClr>
                <a:schemeClr val="tx1"/>
              </a:buClr>
              <a:buFont typeface="Symbol" pitchFamily="18" charset="2"/>
              <a:buChar char="-"/>
              <a:defRPr/>
            </a:lvl3pPr>
            <a:lvl4pPr marL="648000" indent="0">
              <a:spcBef>
                <a:spcPts val="0"/>
              </a:spcBef>
              <a:buFontTx/>
              <a:buNone/>
              <a:defRPr/>
            </a:lvl4pPr>
            <a:lvl5pPr marL="828000" indent="0">
              <a:spcBef>
                <a:spcPts val="0"/>
              </a:spcBef>
              <a:buFontTx/>
              <a:buNone/>
              <a:defRPr/>
            </a:lvl5p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dirty="0"/>
          </a:p>
        </p:txBody>
      </p:sp>
      <p:pic>
        <p:nvPicPr>
          <p:cNvPr id="8"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14761750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 und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de-CH" noProof="0" dirty="0"/>
              <a:t>Die Textfolie.</a:t>
            </a:r>
            <a:br>
              <a:rPr lang="de-CH" noProof="0" dirty="0"/>
            </a:br>
            <a:r>
              <a:rPr lang="de-CH" noProof="0" dirty="0"/>
              <a:t>Titel bitte maximal zweizeilig.</a:t>
            </a:r>
          </a:p>
        </p:txBody>
      </p:sp>
      <p:sp>
        <p:nvSpPr>
          <p:cNvPr id="5" name="Footer Placeholder 4"/>
          <p:cNvSpPr>
            <a:spLocks noGrp="1"/>
          </p:cNvSpPr>
          <p:nvPr>
            <p:ph type="ftr" sz="quarter" idx="11"/>
          </p:nvPr>
        </p:nvSpPr>
        <p:spPr/>
        <p:txBody>
          <a:bodyPr/>
          <a:lstStyle/>
          <a:p>
            <a:r>
              <a:rPr lang="de-CH" noProof="0"/>
              <a:t>EMERITUS - Digital Strategies for Business: Leading the Next Generation Enterprise</a:t>
            </a:r>
          </a:p>
        </p:txBody>
      </p:sp>
      <p:sp>
        <p:nvSpPr>
          <p:cNvPr id="6" name="Slide Number Placeholder 5"/>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7" name="Text Placeholder 6"/>
          <p:cNvSpPr>
            <a:spLocks noGrp="1"/>
          </p:cNvSpPr>
          <p:nvPr>
            <p:ph type="body" sz="quarter" idx="13"/>
          </p:nvPr>
        </p:nvSpPr>
        <p:spPr>
          <a:xfrm>
            <a:off x="755650" y="1380000"/>
            <a:ext cx="8064500"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dirty="0"/>
          </a:p>
        </p:txBody>
      </p:sp>
      <p:pic>
        <p:nvPicPr>
          <p:cNvPr id="8"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2328587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Zwei Text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de-CH" dirty="0"/>
              <a:t>Die zweispaltige Textfolie.</a:t>
            </a:r>
            <a:br>
              <a:rPr lang="de-CH" dirty="0"/>
            </a:br>
            <a:r>
              <a:rPr lang="de-CH" dirty="0"/>
              <a:t>Titel bitte maximal zweizeilig.</a:t>
            </a:r>
            <a:endParaRPr lang="de-CH" noProof="0" dirty="0"/>
          </a:p>
        </p:txBody>
      </p:sp>
      <p:sp>
        <p:nvSpPr>
          <p:cNvPr id="6" name="Footer Placeholder 5"/>
          <p:cNvSpPr>
            <a:spLocks noGrp="1"/>
          </p:cNvSpPr>
          <p:nvPr>
            <p:ph type="ftr" sz="quarter" idx="11"/>
          </p:nvPr>
        </p:nvSpPr>
        <p:spPr/>
        <p:txBody>
          <a:bodyPr/>
          <a:lstStyle/>
          <a:p>
            <a:r>
              <a:rPr lang="de-CH" noProof="0"/>
              <a:t>EMERITUS - Digital Strategies for Business: Leading the Next Generation Enterprise</a:t>
            </a:r>
          </a:p>
        </p:txBody>
      </p:sp>
      <p:sp>
        <p:nvSpPr>
          <p:cNvPr id="7" name="Slide Number Placeholder 6"/>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8" name="Text Placeholder 7"/>
          <p:cNvSpPr>
            <a:spLocks noGrp="1"/>
          </p:cNvSpPr>
          <p:nvPr>
            <p:ph type="body" sz="quarter" idx="13"/>
          </p:nvPr>
        </p:nvSpPr>
        <p:spPr>
          <a:xfrm>
            <a:off x="755650" y="1379999"/>
            <a:ext cx="3960000"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9" name="Text Placeholder 7"/>
          <p:cNvSpPr>
            <a:spLocks noGrp="1"/>
          </p:cNvSpPr>
          <p:nvPr>
            <p:ph type="body" sz="quarter" idx="14"/>
          </p:nvPr>
        </p:nvSpPr>
        <p:spPr>
          <a:xfrm>
            <a:off x="4860032" y="1379999"/>
            <a:ext cx="3960118"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pic>
        <p:nvPicPr>
          <p:cNvPr id="10"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474101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noProof="0"/>
              <a:t>Titelmasterformat durch Klicken bearbeiten</a:t>
            </a:r>
            <a:endParaRPr lang="de-CH" noProof="0"/>
          </a:p>
        </p:txBody>
      </p:sp>
      <p:sp>
        <p:nvSpPr>
          <p:cNvPr id="3" name="Content Placeholder 2"/>
          <p:cNvSpPr>
            <a:spLocks noGrp="1"/>
          </p:cNvSpPr>
          <p:nvPr>
            <p:ph idx="1"/>
          </p:nvPr>
        </p:nvSpPr>
        <p:spPr>
          <a:xfrm>
            <a:off x="755650" y="1380000"/>
            <a:ext cx="8064500"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5" name="Footer Placeholder 4"/>
          <p:cNvSpPr>
            <a:spLocks noGrp="1"/>
          </p:cNvSpPr>
          <p:nvPr>
            <p:ph type="ftr" sz="quarter" idx="11"/>
          </p:nvPr>
        </p:nvSpPr>
        <p:spPr/>
        <p:txBody>
          <a:bodyPr/>
          <a:lstStyle/>
          <a:p>
            <a:r>
              <a:rPr lang="de-CH" noProof="0"/>
              <a:t>EMERITUS - Digital Strategies for Business: Leading the Next Generation Enterprise</a:t>
            </a:r>
          </a:p>
        </p:txBody>
      </p:sp>
      <p:sp>
        <p:nvSpPr>
          <p:cNvPr id="6" name="Slide Number Placeholder 5"/>
          <p:cNvSpPr>
            <a:spLocks noGrp="1"/>
          </p:cNvSpPr>
          <p:nvPr>
            <p:ph type="sldNum" sz="quarter" idx="12"/>
          </p:nvPr>
        </p:nvSpPr>
        <p:spPr/>
        <p:txBody>
          <a:bodyPr/>
          <a:lstStyle/>
          <a:p>
            <a:fld id="{5E115662-413A-4888-B9BC-797CDE14544F}" type="slidenum">
              <a:rPr lang="de-CH" noProof="0" smtClean="0"/>
              <a:t>‹Nr.›</a:t>
            </a:fld>
            <a:endParaRPr lang="de-CH" noProof="0"/>
          </a:p>
        </p:txBody>
      </p:sp>
      <p:pic>
        <p:nvPicPr>
          <p:cNvPr id="7"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2574276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 Text und Objek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de-CH" dirty="0"/>
              <a:t>Die Objektfolie. </a:t>
            </a:r>
            <a:br>
              <a:rPr lang="de-CH" dirty="0"/>
            </a:br>
            <a:r>
              <a:rPr lang="de-CH" dirty="0"/>
              <a:t>Titel bitte maximal zweizeilig.</a:t>
            </a:r>
            <a:endParaRPr lang="de-CH" noProof="0" dirty="0"/>
          </a:p>
        </p:txBody>
      </p:sp>
      <p:sp>
        <p:nvSpPr>
          <p:cNvPr id="6" name="Footer Placeholder 5"/>
          <p:cNvSpPr>
            <a:spLocks noGrp="1"/>
          </p:cNvSpPr>
          <p:nvPr>
            <p:ph type="ftr" sz="quarter" idx="11"/>
          </p:nvPr>
        </p:nvSpPr>
        <p:spPr/>
        <p:txBody>
          <a:bodyPr/>
          <a:lstStyle/>
          <a:p>
            <a:r>
              <a:rPr lang="de-CH" noProof="0"/>
              <a:t>EMERITUS - Digital Strategies for Business: Leading the Next Generation Enterprise</a:t>
            </a:r>
            <a:endParaRPr lang="de-CH" noProof="0" dirty="0"/>
          </a:p>
        </p:txBody>
      </p:sp>
      <p:sp>
        <p:nvSpPr>
          <p:cNvPr id="7" name="Slide Number Placeholder 6"/>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8" name="Text Placeholder 7"/>
          <p:cNvSpPr>
            <a:spLocks noGrp="1"/>
          </p:cNvSpPr>
          <p:nvPr>
            <p:ph type="body" sz="quarter" idx="13"/>
          </p:nvPr>
        </p:nvSpPr>
        <p:spPr>
          <a:xfrm>
            <a:off x="755650" y="1380000"/>
            <a:ext cx="8064500" cy="600666"/>
          </a:xfrm>
        </p:spPr>
        <p:txBody>
          <a:bodyPr/>
          <a:lstStyle>
            <a:lvl1pPr marL="0" indent="0">
              <a:spcBef>
                <a:spcPts val="0"/>
              </a:spcBef>
              <a:buNone/>
              <a:defRPr/>
            </a:lvl1pPr>
            <a:lvl2pPr marL="288000" indent="0">
              <a:buNone/>
              <a:defRPr/>
            </a:lvl2pPr>
          </a:lstStyle>
          <a:p>
            <a:pPr lvl="0"/>
            <a:r>
              <a:rPr lang="de-DE" noProof="0"/>
              <a:t>Textmasterformat bearbeiten</a:t>
            </a:r>
          </a:p>
        </p:txBody>
      </p:sp>
      <p:sp>
        <p:nvSpPr>
          <p:cNvPr id="10" name="Content Placeholder 9"/>
          <p:cNvSpPr>
            <a:spLocks noGrp="1"/>
          </p:cNvSpPr>
          <p:nvPr>
            <p:ph sz="quarter" idx="14"/>
          </p:nvPr>
        </p:nvSpPr>
        <p:spPr>
          <a:xfrm>
            <a:off x="755650" y="2043000"/>
            <a:ext cx="8064500" cy="2940013"/>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pic>
        <p:nvPicPr>
          <p:cNvPr id="9"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19428636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und Bild">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de-CH" noProof="0" dirty="0"/>
              <a:t>Die Textfolie mit Bild.</a:t>
            </a:r>
            <a:br>
              <a:rPr lang="de-CH" noProof="0" dirty="0"/>
            </a:br>
            <a:r>
              <a:rPr lang="de-CH" noProof="0" dirty="0"/>
              <a:t>Titel bitte maximal zweizeilig.</a:t>
            </a:r>
          </a:p>
        </p:txBody>
      </p:sp>
      <p:sp>
        <p:nvSpPr>
          <p:cNvPr id="6" name="Footer Placeholder 5"/>
          <p:cNvSpPr>
            <a:spLocks noGrp="1"/>
          </p:cNvSpPr>
          <p:nvPr>
            <p:ph type="ftr" sz="quarter" idx="11"/>
          </p:nvPr>
        </p:nvSpPr>
        <p:spPr/>
        <p:txBody>
          <a:bodyPr/>
          <a:lstStyle/>
          <a:p>
            <a:r>
              <a:rPr lang="de-CH" noProof="0"/>
              <a:t>EMERITUS - Digital Strategies for Business: Leading the Next Generation Enterprise</a:t>
            </a:r>
          </a:p>
        </p:txBody>
      </p:sp>
      <p:sp>
        <p:nvSpPr>
          <p:cNvPr id="7" name="Slide Number Placeholder 6"/>
          <p:cNvSpPr>
            <a:spLocks noGrp="1"/>
          </p:cNvSpPr>
          <p:nvPr>
            <p:ph type="sldNum" sz="quarter" idx="12"/>
          </p:nvPr>
        </p:nvSpPr>
        <p:spPr/>
        <p:txBody>
          <a:bodyPr/>
          <a:lstStyle/>
          <a:p>
            <a:fld id="{5E115662-413A-4888-B9BC-797CDE14544F}" type="slidenum">
              <a:rPr lang="de-CH" noProof="0" smtClean="0"/>
              <a:t>‹Nr.›</a:t>
            </a:fld>
            <a:endParaRPr lang="de-CH" noProof="0"/>
          </a:p>
        </p:txBody>
      </p:sp>
      <p:sp>
        <p:nvSpPr>
          <p:cNvPr id="8" name="Text Placeholder 7"/>
          <p:cNvSpPr>
            <a:spLocks noGrp="1"/>
          </p:cNvSpPr>
          <p:nvPr>
            <p:ph type="body" sz="quarter" idx="13"/>
          </p:nvPr>
        </p:nvSpPr>
        <p:spPr>
          <a:xfrm>
            <a:off x="755648" y="1379999"/>
            <a:ext cx="5040000" cy="4056000"/>
          </a:xfrm>
        </p:spPr>
        <p:txBody>
          <a:bodyPr>
            <a:no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10" name="Picture Placeholder 9"/>
          <p:cNvSpPr>
            <a:spLocks noGrp="1"/>
          </p:cNvSpPr>
          <p:nvPr>
            <p:ph type="pic" sz="quarter" idx="14" hasCustomPrompt="1"/>
          </p:nvPr>
        </p:nvSpPr>
        <p:spPr>
          <a:xfrm>
            <a:off x="5903962" y="1380000"/>
            <a:ext cx="3240038" cy="4050000"/>
          </a:xfrm>
        </p:spPr>
        <p:txBody>
          <a:bodyPr anchor="ctr" anchorCtr="1"/>
          <a:lstStyle>
            <a:lvl1pPr marL="0" indent="0" algn="l">
              <a:buFontTx/>
              <a:buNone/>
              <a:defRPr/>
            </a:lvl1pPr>
          </a:lstStyle>
          <a:p>
            <a:r>
              <a:rPr lang="de-CH" dirty="0"/>
              <a:t>Klicken Sie hier, um ein Bild einzufügen.</a:t>
            </a:r>
            <a:endParaRPr lang="de-CH" noProof="0" dirty="0"/>
          </a:p>
        </p:txBody>
      </p:sp>
      <p:pic>
        <p:nvPicPr>
          <p:cNvPr id="9" name="LogoSBB"/>
          <p:cNvPicPr>
            <a:picLocks noChangeAspect="1"/>
          </p:cNvPicPr>
          <p:nvPr userDrawn="1"/>
        </p:nvPicPr>
        <p:blipFill rotWithShape="1">
          <a:blip r:embed="rId2">
            <a:extLst>
              <a:ext uri="{28A0092B-C50C-407E-A947-70E740481C1C}">
                <a14:useLocalDpi xmlns:a14="http://schemas.microsoft.com/office/drawing/2010/main" val="0"/>
              </a:ext>
            </a:extLst>
          </a:blip>
          <a:srcRect r="67417"/>
          <a:stretch/>
        </p:blipFill>
        <p:spPr>
          <a:xfrm>
            <a:off x="8143937" y="268142"/>
            <a:ext cx="674903" cy="210000"/>
          </a:xfrm>
          <a:prstGeom prst="rect">
            <a:avLst/>
          </a:prstGeom>
        </p:spPr>
      </p:pic>
    </p:spTree>
    <p:extLst>
      <p:ext uri="{BB962C8B-B14F-4D97-AF65-F5344CB8AC3E}">
        <p14:creationId xmlns:p14="http://schemas.microsoft.com/office/powerpoint/2010/main" val="1891876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3.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2.png"/><Relationship Id="rId10" Type="http://schemas.openxmlformats.org/officeDocument/2006/relationships/slideLayout" Target="../slideLayouts/slideLayout10.xml"/><Relationship Id="rId19" Type="http://schemas.openxmlformats.org/officeDocument/2006/relationships/vmlDrawing" Target="../drawings/vmlDrawing1.v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21" Type="http://schemas.openxmlformats.org/officeDocument/2006/relationships/oleObject" Target="../embeddings/oleObject1.bin"/><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tags" Target="../tags/tag4.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24" Type="http://schemas.openxmlformats.org/officeDocument/2006/relationships/image" Target="../media/image3.png"/><Relationship Id="rId5" Type="http://schemas.openxmlformats.org/officeDocument/2006/relationships/slideLayout" Target="../slideLayouts/slideLayout22.xml"/><Relationship Id="rId15" Type="http://schemas.openxmlformats.org/officeDocument/2006/relationships/slideLayout" Target="../slideLayouts/slideLayout32.xml"/><Relationship Id="rId23" Type="http://schemas.openxmlformats.org/officeDocument/2006/relationships/image" Target="../media/image2.png"/><Relationship Id="rId10" Type="http://schemas.openxmlformats.org/officeDocument/2006/relationships/slideLayout" Target="../slideLayouts/slideLayout27.xml"/><Relationship Id="rId19" Type="http://schemas.openxmlformats.org/officeDocument/2006/relationships/vmlDrawing" Target="../drawings/vmlDrawing3.v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 Id="rId22"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20"/>
            </p:custDataLst>
            <p:extLst>
              <p:ext uri="{D42A27DB-BD31-4B8C-83A1-F6EECF244321}">
                <p14:modId xmlns:p14="http://schemas.microsoft.com/office/powerpoint/2010/main" val="251801067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33" name="think-cell Folie" r:id="rId21" imgW="270" imgH="270" progId="TCLayout.ActiveDocument.1">
                  <p:embed/>
                </p:oleObj>
              </mc:Choice>
              <mc:Fallback>
                <p:oleObj name="think-cell Folie" r:id="rId21" imgW="270" imgH="270" progId="TCLayout.ActiveDocument.1">
                  <p:embed/>
                  <p:pic>
                    <p:nvPicPr>
                      <p:cNvPr id="0" name=""/>
                      <p:cNvPicPr/>
                      <p:nvPr/>
                    </p:nvPicPr>
                    <p:blipFill>
                      <a:blip r:embed="rId22"/>
                      <a:stretch>
                        <a:fillRect/>
                      </a:stretch>
                    </p:blipFill>
                    <p:spPr>
                      <a:xfrm>
                        <a:off x="1588" y="1588"/>
                        <a:ext cx="1587" cy="1587"/>
                      </a:xfrm>
                      <a:prstGeom prst="rect">
                        <a:avLst/>
                      </a:prstGeom>
                    </p:spPr>
                  </p:pic>
                </p:oleObj>
              </mc:Fallback>
            </mc:AlternateContent>
          </a:graphicData>
        </a:graphic>
      </p:graphicFrame>
      <p:sp>
        <p:nvSpPr>
          <p:cNvPr id="5" name="Footer Placeholder 4"/>
          <p:cNvSpPr>
            <a:spLocks noGrp="1"/>
          </p:cNvSpPr>
          <p:nvPr>
            <p:ph type="ftr" sz="quarter" idx="3"/>
          </p:nvPr>
        </p:nvSpPr>
        <p:spPr>
          <a:xfrm>
            <a:off x="4572000" y="5515214"/>
            <a:ext cx="3960440" cy="102593"/>
          </a:xfrm>
          <a:prstGeom prst="rect">
            <a:avLst/>
          </a:prstGeom>
        </p:spPr>
        <p:txBody>
          <a:bodyPr vert="horz" wrap="none" lIns="0" tIns="0" rIns="0" bIns="0" rtlCol="0" anchor="t" anchorCtr="0">
            <a:noAutofit/>
          </a:bodyPr>
          <a:lstStyle>
            <a:lvl1pPr algn="r">
              <a:defRPr sz="600">
                <a:solidFill>
                  <a:srgbClr val="000000"/>
                </a:solidFill>
                <a:latin typeface="Arial" pitchFamily="34" charset="0"/>
                <a:cs typeface="Arial" pitchFamily="34" charset="0"/>
              </a:defRPr>
            </a:lvl1pPr>
          </a:lstStyle>
          <a:p>
            <a:r>
              <a:rPr lang="de-CH" noProof="0"/>
              <a:t>EMERITUS - Digital Strategies for Business: Leading the Next Generation Enterprise</a:t>
            </a:r>
          </a:p>
        </p:txBody>
      </p:sp>
      <p:sp>
        <p:nvSpPr>
          <p:cNvPr id="6" name="Slide Number Placeholder 5"/>
          <p:cNvSpPr>
            <a:spLocks noGrp="1"/>
          </p:cNvSpPr>
          <p:nvPr>
            <p:ph type="sldNum" sz="quarter" idx="4"/>
          </p:nvPr>
        </p:nvSpPr>
        <p:spPr>
          <a:xfrm>
            <a:off x="8521774" y="5515214"/>
            <a:ext cx="298376" cy="102593"/>
          </a:xfrm>
          <a:prstGeom prst="rect">
            <a:avLst/>
          </a:prstGeom>
        </p:spPr>
        <p:txBody>
          <a:bodyPr vert="horz" lIns="0" tIns="0" rIns="0" bIns="0" rtlCol="0" anchor="t" anchorCtr="0">
            <a:noAutofit/>
          </a:bodyPr>
          <a:lstStyle>
            <a:lvl1pPr algn="r">
              <a:defRPr sz="600" b="1">
                <a:solidFill>
                  <a:srgbClr val="000000"/>
                </a:solidFill>
                <a:latin typeface="Arial" pitchFamily="34" charset="0"/>
                <a:cs typeface="Arial" pitchFamily="34" charset="0"/>
              </a:defRPr>
            </a:lvl1pPr>
          </a:lstStyle>
          <a:p>
            <a:fld id="{5E115662-413A-4888-B9BC-797CDE14544F}" type="slidenum">
              <a:rPr lang="de-CH" noProof="0" smtClean="0"/>
              <a:pPr/>
              <a:t>‹Nr.›</a:t>
            </a:fld>
            <a:endParaRPr lang="de-CH" noProof="0"/>
          </a:p>
        </p:txBody>
      </p:sp>
      <p:sp>
        <p:nvSpPr>
          <p:cNvPr id="3" name="Text Placeholder 2"/>
          <p:cNvSpPr>
            <a:spLocks noGrp="1"/>
          </p:cNvSpPr>
          <p:nvPr>
            <p:ph type="body" idx="1"/>
          </p:nvPr>
        </p:nvSpPr>
        <p:spPr>
          <a:xfrm>
            <a:off x="755650" y="1379999"/>
            <a:ext cx="8064500" cy="4057188"/>
          </a:xfrm>
          <a:prstGeom prst="rect">
            <a:avLst/>
          </a:prstGeom>
        </p:spPr>
        <p:txBody>
          <a:bodyPr vert="horz" lIns="0" tIns="0" rIns="0" bIns="0" rtlCol="0" anchor="t" anchorCtr="0">
            <a:norm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dirty="0"/>
          </a:p>
        </p:txBody>
      </p:sp>
      <p:sp>
        <p:nvSpPr>
          <p:cNvPr id="2" name="Title Placeholder 1"/>
          <p:cNvSpPr>
            <a:spLocks noGrp="1"/>
          </p:cNvSpPr>
          <p:nvPr>
            <p:ph type="title"/>
          </p:nvPr>
        </p:nvSpPr>
        <p:spPr>
          <a:xfrm>
            <a:off x="755650" y="576792"/>
            <a:ext cx="8064500" cy="615553"/>
          </a:xfrm>
          <a:prstGeom prst="rect">
            <a:avLst/>
          </a:prstGeom>
        </p:spPr>
        <p:txBody>
          <a:bodyPr vert="horz" lIns="0" tIns="0" rIns="0" bIns="0" rtlCol="0" anchor="b" anchorCtr="0">
            <a:noAutofit/>
          </a:bodyPr>
          <a:lstStyle/>
          <a:p>
            <a:r>
              <a:rPr lang="de-DE" noProof="0"/>
              <a:t>Titelmasterformat durch Klicken bearbeiten</a:t>
            </a:r>
            <a:endParaRPr lang="de-CH" noProof="0" dirty="0"/>
          </a:p>
        </p:txBody>
      </p:sp>
      <p:pic>
        <p:nvPicPr>
          <p:cNvPr id="9" name="LogoInternational" hidden="1"/>
          <p:cNvPicPr>
            <a:picLocks noChangeAspect="1"/>
          </p:cNvPicPr>
          <p:nvPr/>
        </p:nvPicPr>
        <p:blipFill>
          <a:blip r:embed="rId23" cstate="print">
            <a:extLst>
              <a:ext uri="{28A0092B-C50C-407E-A947-70E740481C1C}">
                <a14:useLocalDpi xmlns:a14="http://schemas.microsoft.com/office/drawing/2010/main"/>
              </a:ext>
            </a:extLst>
          </a:blip>
          <a:stretch>
            <a:fillRect/>
          </a:stretch>
        </p:blipFill>
        <p:spPr>
          <a:xfrm>
            <a:off x="5796136" y="309130"/>
            <a:ext cx="3021822" cy="204364"/>
          </a:xfrm>
          <a:prstGeom prst="rect">
            <a:avLst/>
          </a:prstGeom>
        </p:spPr>
      </p:pic>
      <p:pic>
        <p:nvPicPr>
          <p:cNvPr id="10" name="LogoCargo" hidden="1"/>
          <p:cNvPicPr>
            <a:picLocks noChangeAspect="1"/>
          </p:cNvPicPr>
          <p:nvPr/>
        </p:nvPicPr>
        <p:blipFill>
          <a:blip r:embed="rId24" cstate="print">
            <a:extLst>
              <a:ext uri="{28A0092B-C50C-407E-A947-70E740481C1C}">
                <a14:useLocalDpi xmlns:a14="http://schemas.microsoft.com/office/drawing/2010/main"/>
              </a:ext>
            </a:extLst>
          </a:blip>
          <a:stretch>
            <a:fillRect/>
          </a:stretch>
        </p:blipFill>
        <p:spPr>
          <a:xfrm>
            <a:off x="6203601" y="309130"/>
            <a:ext cx="2614479" cy="204364"/>
          </a:xfrm>
          <a:prstGeom prst="rect">
            <a:avLst/>
          </a:prstGeom>
        </p:spPr>
      </p:pic>
    </p:spTree>
    <p:extLst>
      <p:ext uri="{BB962C8B-B14F-4D97-AF65-F5344CB8AC3E}">
        <p14:creationId xmlns:p14="http://schemas.microsoft.com/office/powerpoint/2010/main" val="1601616593"/>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8" r:id="rId3"/>
    <p:sldLayoutId id="2147483695"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19" r:id="rId17"/>
  </p:sldLayoutIdLst>
  <p:hf hdr="0" dt="0"/>
  <p:txStyles>
    <p:titleStyle>
      <a:lvl1pPr algn="l" defTabSz="914400" rtl="0" eaLnBrk="1" latinLnBrk="0" hangingPunct="1">
        <a:spcBef>
          <a:spcPct val="0"/>
        </a:spcBef>
        <a:buNone/>
        <a:defRPr sz="2400" b="1" kern="1200">
          <a:solidFill>
            <a:schemeClr val="tx1"/>
          </a:solidFill>
          <a:latin typeface="Arial" pitchFamily="34" charset="0"/>
          <a:ea typeface="+mj-ea"/>
          <a:cs typeface="Arial" pitchFamily="34" charset="0"/>
        </a:defRPr>
      </a:lvl1pPr>
    </p:titleStyle>
    <p:bodyStyle>
      <a:lvl1pPr marL="288000" indent="-288000" algn="l" defTabSz="914400" rtl="0" eaLnBrk="1" latinLnBrk="0" hangingPunct="1">
        <a:lnSpc>
          <a:spcPts val="2500"/>
        </a:lnSpc>
        <a:spcBef>
          <a:spcPts val="1000"/>
        </a:spcBef>
        <a:buClr>
          <a:schemeClr val="accent6"/>
        </a:buClr>
        <a:buSzPct val="80000"/>
        <a:buFont typeface="Wingdings 3" pitchFamily="18" charset="2"/>
        <a:buChar char=""/>
        <a:defRPr sz="2000" kern="1200">
          <a:solidFill>
            <a:schemeClr val="tx1"/>
          </a:solidFill>
          <a:latin typeface="Arial" pitchFamily="34" charset="0"/>
          <a:ea typeface="+mn-ea"/>
          <a:cs typeface="Arial" pitchFamily="34" charset="0"/>
        </a:defRPr>
      </a:lvl1pPr>
      <a:lvl2pPr marL="576000" indent="-288000" algn="l" defTabSz="914400" rtl="0" eaLnBrk="1" latinLnBrk="0" hangingPunct="1">
        <a:lnSpc>
          <a:spcPts val="2500"/>
        </a:lnSpc>
        <a:spcBef>
          <a:spcPts val="1000"/>
        </a:spcBef>
        <a:buClr>
          <a:srgbClr val="000000"/>
        </a:buClr>
        <a:buSzPct val="90000"/>
        <a:buFont typeface="Arial" pitchFamily="34" charset="0"/>
        <a:buChar char="▪"/>
        <a:defRPr sz="2000" kern="1200">
          <a:solidFill>
            <a:schemeClr val="tx1"/>
          </a:solidFill>
          <a:latin typeface="Arial" pitchFamily="34" charset="0"/>
          <a:ea typeface="+mn-ea"/>
          <a:cs typeface="Arial" pitchFamily="34" charset="0"/>
        </a:defRPr>
      </a:lvl2pPr>
      <a:lvl3pPr marL="864000" indent="-288000" algn="l" defTabSz="914400" rtl="0" eaLnBrk="1" latinLnBrk="0" hangingPunct="1">
        <a:lnSpc>
          <a:spcPts val="2500"/>
        </a:lnSpc>
        <a:spcBef>
          <a:spcPts val="1000"/>
        </a:spcBef>
        <a:buClr>
          <a:schemeClr val="tx1"/>
        </a:buClr>
        <a:buSzPct val="90000"/>
        <a:buFont typeface="Symbol" pitchFamily="18" charset="2"/>
        <a:buChar char="-"/>
        <a:defRPr sz="2000" kern="1200">
          <a:solidFill>
            <a:schemeClr val="tx1"/>
          </a:solidFill>
          <a:latin typeface="Arial" pitchFamily="34" charset="0"/>
          <a:ea typeface="+mn-ea"/>
          <a:cs typeface="Arial" pitchFamily="34" charset="0"/>
        </a:defRPr>
      </a:lvl3pPr>
      <a:lvl4pPr marL="1440000" indent="-288000" algn="l" defTabSz="914400" rtl="0" eaLnBrk="1" latinLnBrk="0" hangingPunct="1">
        <a:lnSpc>
          <a:spcPts val="2500"/>
        </a:lnSpc>
        <a:spcBef>
          <a:spcPts val="1000"/>
        </a:spcBef>
        <a:buClr>
          <a:srgbClr val="2D327D"/>
        </a:buClr>
        <a:buSzPct val="90000"/>
        <a:buFontTx/>
        <a:buNone/>
        <a:defRPr sz="2000" kern="1200">
          <a:solidFill>
            <a:schemeClr val="tx1"/>
          </a:solidFill>
          <a:latin typeface="Arial" pitchFamily="34" charset="0"/>
          <a:ea typeface="+mn-ea"/>
          <a:cs typeface="Arial" pitchFamily="34" charset="0"/>
        </a:defRPr>
      </a:lvl4pPr>
      <a:lvl5pPr marL="1800000" indent="-288000" algn="l" defTabSz="914400" rtl="0" eaLnBrk="1" latinLnBrk="0" hangingPunct="1">
        <a:lnSpc>
          <a:spcPts val="2500"/>
        </a:lnSpc>
        <a:spcBef>
          <a:spcPts val="1000"/>
        </a:spcBef>
        <a:buClr>
          <a:srgbClr val="2D327D"/>
        </a:buClr>
        <a:buSzPct val="90000"/>
        <a:buFontTx/>
        <a:buNone/>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20"/>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127" name="think-cell Folie" r:id="rId21" imgW="270" imgH="270" progId="TCLayout.ActiveDocument.1">
                  <p:embed/>
                </p:oleObj>
              </mc:Choice>
              <mc:Fallback>
                <p:oleObj name="think-cell Folie" r:id="rId21" imgW="270" imgH="270" progId="TCLayout.ActiveDocument.1">
                  <p:embed/>
                  <p:pic>
                    <p:nvPicPr>
                      <p:cNvPr id="4" name="Objekt 3" hidden="1"/>
                      <p:cNvPicPr/>
                      <p:nvPr/>
                    </p:nvPicPr>
                    <p:blipFill>
                      <a:blip r:embed="rId22"/>
                      <a:stretch>
                        <a:fillRect/>
                      </a:stretch>
                    </p:blipFill>
                    <p:spPr>
                      <a:xfrm>
                        <a:off x="1588" y="1588"/>
                        <a:ext cx="1587" cy="1587"/>
                      </a:xfrm>
                      <a:prstGeom prst="rect">
                        <a:avLst/>
                      </a:prstGeom>
                    </p:spPr>
                  </p:pic>
                </p:oleObj>
              </mc:Fallback>
            </mc:AlternateContent>
          </a:graphicData>
        </a:graphic>
      </p:graphicFrame>
      <p:sp>
        <p:nvSpPr>
          <p:cNvPr id="5" name="Footer Placeholder 4"/>
          <p:cNvSpPr>
            <a:spLocks noGrp="1"/>
          </p:cNvSpPr>
          <p:nvPr>
            <p:ph type="ftr" sz="quarter" idx="3"/>
          </p:nvPr>
        </p:nvSpPr>
        <p:spPr>
          <a:xfrm>
            <a:off x="4572000" y="5515214"/>
            <a:ext cx="3960440" cy="102593"/>
          </a:xfrm>
          <a:prstGeom prst="rect">
            <a:avLst/>
          </a:prstGeom>
        </p:spPr>
        <p:txBody>
          <a:bodyPr vert="horz" wrap="none" lIns="0" tIns="0" rIns="0" bIns="0" rtlCol="0" anchor="t" anchorCtr="0">
            <a:noAutofit/>
          </a:bodyPr>
          <a:lstStyle>
            <a:lvl1pPr algn="r">
              <a:defRPr sz="600">
                <a:solidFill>
                  <a:srgbClr val="000000"/>
                </a:solidFill>
                <a:latin typeface="Arial" pitchFamily="34" charset="0"/>
                <a:cs typeface="Arial" pitchFamily="34" charset="0"/>
              </a:defRPr>
            </a:lvl1pPr>
          </a:lstStyle>
          <a:p>
            <a:r>
              <a:rPr lang="de-CH" noProof="0"/>
              <a:t>EMERITUS - Digital Strategies for Business: Leading the Next Generation Enterprise</a:t>
            </a:r>
          </a:p>
        </p:txBody>
      </p:sp>
      <p:sp>
        <p:nvSpPr>
          <p:cNvPr id="6" name="Slide Number Placeholder 5"/>
          <p:cNvSpPr>
            <a:spLocks noGrp="1"/>
          </p:cNvSpPr>
          <p:nvPr>
            <p:ph type="sldNum" sz="quarter" idx="4"/>
          </p:nvPr>
        </p:nvSpPr>
        <p:spPr>
          <a:xfrm>
            <a:off x="8521774" y="5515214"/>
            <a:ext cx="298376" cy="102593"/>
          </a:xfrm>
          <a:prstGeom prst="rect">
            <a:avLst/>
          </a:prstGeom>
        </p:spPr>
        <p:txBody>
          <a:bodyPr vert="horz" lIns="0" tIns="0" rIns="0" bIns="0" rtlCol="0" anchor="t" anchorCtr="0">
            <a:noAutofit/>
          </a:bodyPr>
          <a:lstStyle>
            <a:lvl1pPr algn="r">
              <a:defRPr sz="600" b="1">
                <a:solidFill>
                  <a:srgbClr val="000000"/>
                </a:solidFill>
                <a:latin typeface="Arial" pitchFamily="34" charset="0"/>
                <a:cs typeface="Arial" pitchFamily="34" charset="0"/>
              </a:defRPr>
            </a:lvl1pPr>
          </a:lstStyle>
          <a:p>
            <a:fld id="{5E115662-413A-4888-B9BC-797CDE14544F}" type="slidenum">
              <a:rPr lang="de-CH" noProof="0" smtClean="0"/>
              <a:pPr/>
              <a:t>‹Nr.›</a:t>
            </a:fld>
            <a:endParaRPr lang="de-CH" noProof="0"/>
          </a:p>
        </p:txBody>
      </p:sp>
      <p:sp>
        <p:nvSpPr>
          <p:cNvPr id="3" name="Text Placeholder 2"/>
          <p:cNvSpPr>
            <a:spLocks noGrp="1"/>
          </p:cNvSpPr>
          <p:nvPr>
            <p:ph type="body" idx="1"/>
          </p:nvPr>
        </p:nvSpPr>
        <p:spPr>
          <a:xfrm>
            <a:off x="755650" y="1379999"/>
            <a:ext cx="8064500" cy="4057188"/>
          </a:xfrm>
          <a:prstGeom prst="rect">
            <a:avLst/>
          </a:prstGeom>
        </p:spPr>
        <p:txBody>
          <a:bodyPr vert="horz" lIns="0" tIns="0" rIns="0" bIns="0" rtlCol="0" anchor="t" anchorCtr="0">
            <a:normAutofit/>
          </a:bodyPr>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dirty="0"/>
          </a:p>
        </p:txBody>
      </p:sp>
      <p:sp>
        <p:nvSpPr>
          <p:cNvPr id="2" name="Title Placeholder 1"/>
          <p:cNvSpPr>
            <a:spLocks noGrp="1"/>
          </p:cNvSpPr>
          <p:nvPr>
            <p:ph type="title"/>
          </p:nvPr>
        </p:nvSpPr>
        <p:spPr>
          <a:xfrm>
            <a:off x="755650" y="576792"/>
            <a:ext cx="8064500" cy="615553"/>
          </a:xfrm>
          <a:prstGeom prst="rect">
            <a:avLst/>
          </a:prstGeom>
        </p:spPr>
        <p:txBody>
          <a:bodyPr vert="horz" lIns="0" tIns="0" rIns="0" bIns="0" rtlCol="0" anchor="b" anchorCtr="0">
            <a:noAutofit/>
          </a:bodyPr>
          <a:lstStyle/>
          <a:p>
            <a:r>
              <a:rPr lang="de-DE" noProof="0"/>
              <a:t>Titelmasterformat durch Klicken bearbeiten</a:t>
            </a:r>
            <a:endParaRPr lang="de-CH" noProof="0" dirty="0"/>
          </a:p>
        </p:txBody>
      </p:sp>
      <p:pic>
        <p:nvPicPr>
          <p:cNvPr id="9" name="LogoInternational" hidden="1"/>
          <p:cNvPicPr>
            <a:picLocks noChangeAspect="1"/>
          </p:cNvPicPr>
          <p:nvPr/>
        </p:nvPicPr>
        <p:blipFill>
          <a:blip r:embed="rId23" cstate="print">
            <a:extLst>
              <a:ext uri="{28A0092B-C50C-407E-A947-70E740481C1C}">
                <a14:useLocalDpi xmlns:a14="http://schemas.microsoft.com/office/drawing/2010/main"/>
              </a:ext>
            </a:extLst>
          </a:blip>
          <a:stretch>
            <a:fillRect/>
          </a:stretch>
        </p:blipFill>
        <p:spPr>
          <a:xfrm>
            <a:off x="5796136" y="309130"/>
            <a:ext cx="3021822" cy="204364"/>
          </a:xfrm>
          <a:prstGeom prst="rect">
            <a:avLst/>
          </a:prstGeom>
        </p:spPr>
      </p:pic>
      <p:pic>
        <p:nvPicPr>
          <p:cNvPr id="10" name="LogoCargo" hidden="1"/>
          <p:cNvPicPr>
            <a:picLocks noChangeAspect="1"/>
          </p:cNvPicPr>
          <p:nvPr/>
        </p:nvPicPr>
        <p:blipFill>
          <a:blip r:embed="rId24" cstate="print">
            <a:extLst>
              <a:ext uri="{28A0092B-C50C-407E-A947-70E740481C1C}">
                <a14:useLocalDpi xmlns:a14="http://schemas.microsoft.com/office/drawing/2010/main"/>
              </a:ext>
            </a:extLst>
          </a:blip>
          <a:stretch>
            <a:fillRect/>
          </a:stretch>
        </p:blipFill>
        <p:spPr>
          <a:xfrm>
            <a:off x="6203601" y="309130"/>
            <a:ext cx="2614479" cy="204364"/>
          </a:xfrm>
          <a:prstGeom prst="rect">
            <a:avLst/>
          </a:prstGeom>
        </p:spPr>
      </p:pic>
    </p:spTree>
    <p:extLst>
      <p:ext uri="{BB962C8B-B14F-4D97-AF65-F5344CB8AC3E}">
        <p14:creationId xmlns:p14="http://schemas.microsoft.com/office/powerpoint/2010/main" val="3349815606"/>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p:hf hdr="0" dt="0"/>
  <p:txStyles>
    <p:titleStyle>
      <a:lvl1pPr algn="l" defTabSz="914400" rtl="0" eaLnBrk="1" latinLnBrk="0" hangingPunct="1">
        <a:spcBef>
          <a:spcPct val="0"/>
        </a:spcBef>
        <a:buNone/>
        <a:defRPr sz="2400" b="1" kern="1200">
          <a:solidFill>
            <a:schemeClr val="tx1"/>
          </a:solidFill>
          <a:latin typeface="Arial" pitchFamily="34" charset="0"/>
          <a:ea typeface="+mj-ea"/>
          <a:cs typeface="Arial" pitchFamily="34" charset="0"/>
        </a:defRPr>
      </a:lvl1pPr>
    </p:titleStyle>
    <p:bodyStyle>
      <a:lvl1pPr marL="288000" indent="-288000" algn="l" defTabSz="914400" rtl="0" eaLnBrk="1" latinLnBrk="0" hangingPunct="1">
        <a:lnSpc>
          <a:spcPts val="2500"/>
        </a:lnSpc>
        <a:spcBef>
          <a:spcPts val="1000"/>
        </a:spcBef>
        <a:buClr>
          <a:schemeClr val="accent6"/>
        </a:buClr>
        <a:buSzPct val="80000"/>
        <a:buFont typeface="Wingdings 3" pitchFamily="18" charset="2"/>
        <a:buChar char=""/>
        <a:defRPr sz="2000" kern="1200">
          <a:solidFill>
            <a:schemeClr val="tx1"/>
          </a:solidFill>
          <a:latin typeface="Arial" pitchFamily="34" charset="0"/>
          <a:ea typeface="+mn-ea"/>
          <a:cs typeface="Arial" pitchFamily="34" charset="0"/>
        </a:defRPr>
      </a:lvl1pPr>
      <a:lvl2pPr marL="576000" indent="-288000" algn="l" defTabSz="914400" rtl="0" eaLnBrk="1" latinLnBrk="0" hangingPunct="1">
        <a:lnSpc>
          <a:spcPts val="2500"/>
        </a:lnSpc>
        <a:spcBef>
          <a:spcPts val="1000"/>
        </a:spcBef>
        <a:buClr>
          <a:srgbClr val="000000"/>
        </a:buClr>
        <a:buSzPct val="90000"/>
        <a:buFont typeface="Arial" pitchFamily="34" charset="0"/>
        <a:buChar char="▪"/>
        <a:defRPr sz="2000" kern="1200">
          <a:solidFill>
            <a:schemeClr val="tx1"/>
          </a:solidFill>
          <a:latin typeface="Arial" pitchFamily="34" charset="0"/>
          <a:ea typeface="+mn-ea"/>
          <a:cs typeface="Arial" pitchFamily="34" charset="0"/>
        </a:defRPr>
      </a:lvl2pPr>
      <a:lvl3pPr marL="864000" indent="-288000" algn="l" defTabSz="914400" rtl="0" eaLnBrk="1" latinLnBrk="0" hangingPunct="1">
        <a:lnSpc>
          <a:spcPts val="2500"/>
        </a:lnSpc>
        <a:spcBef>
          <a:spcPts val="1000"/>
        </a:spcBef>
        <a:buClr>
          <a:schemeClr val="tx1"/>
        </a:buClr>
        <a:buSzPct val="90000"/>
        <a:buFont typeface="Symbol" pitchFamily="18" charset="2"/>
        <a:buChar char="-"/>
        <a:defRPr sz="2000" kern="1200">
          <a:solidFill>
            <a:schemeClr val="tx1"/>
          </a:solidFill>
          <a:latin typeface="Arial" pitchFamily="34" charset="0"/>
          <a:ea typeface="+mn-ea"/>
          <a:cs typeface="Arial" pitchFamily="34" charset="0"/>
        </a:defRPr>
      </a:lvl3pPr>
      <a:lvl4pPr marL="1440000" indent="-288000" algn="l" defTabSz="914400" rtl="0" eaLnBrk="1" latinLnBrk="0" hangingPunct="1">
        <a:lnSpc>
          <a:spcPts val="2500"/>
        </a:lnSpc>
        <a:spcBef>
          <a:spcPts val="1000"/>
        </a:spcBef>
        <a:buClr>
          <a:srgbClr val="2D327D"/>
        </a:buClr>
        <a:buSzPct val="90000"/>
        <a:buFontTx/>
        <a:buNone/>
        <a:defRPr sz="2000" kern="1200">
          <a:solidFill>
            <a:schemeClr val="tx1"/>
          </a:solidFill>
          <a:latin typeface="Arial" pitchFamily="34" charset="0"/>
          <a:ea typeface="+mn-ea"/>
          <a:cs typeface="Arial" pitchFamily="34" charset="0"/>
        </a:defRPr>
      </a:lvl4pPr>
      <a:lvl5pPr marL="1800000" indent="-288000" algn="l" defTabSz="914400" rtl="0" eaLnBrk="1" latinLnBrk="0" hangingPunct="1">
        <a:lnSpc>
          <a:spcPts val="2500"/>
        </a:lnSpc>
        <a:spcBef>
          <a:spcPts val="1000"/>
        </a:spcBef>
        <a:buClr>
          <a:srgbClr val="2D327D"/>
        </a:buClr>
        <a:buSzPct val="90000"/>
        <a:buFontTx/>
        <a:buNone/>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xml"/><Relationship Id="rId1" Type="http://schemas.openxmlformats.org/officeDocument/2006/relationships/vmlDrawing" Target="../drawings/vmlDrawing5.vml"/><Relationship Id="rId6" Type="http://schemas.openxmlformats.org/officeDocument/2006/relationships/image" Target="../media/image1.emf"/><Relationship Id="rId5" Type="http://schemas.openxmlformats.org/officeDocument/2006/relationships/oleObject" Target="../embeddings/oleObject3.bin"/><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2" Type="http://schemas.openxmlformats.org/officeDocument/2006/relationships/hyperlink" Target="http://www.sbb-realestate.ch/"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1.tiff"/><Relationship Id="rId2" Type="http://schemas.openxmlformats.org/officeDocument/2006/relationships/tags" Target="../tags/tag7.xml"/><Relationship Id="rId1" Type="http://schemas.openxmlformats.org/officeDocument/2006/relationships/vmlDrawing" Target="../drawings/vmlDrawing6.vml"/><Relationship Id="rId6" Type="http://schemas.openxmlformats.org/officeDocument/2006/relationships/image" Target="../media/image1.emf"/><Relationship Id="rId5" Type="http://schemas.openxmlformats.org/officeDocument/2006/relationships/oleObject" Target="../embeddings/oleObject3.bin"/><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3000" b="-3000"/>
          </a:stretch>
        </a:blipFill>
        <a:effectLst/>
      </p:bgPr>
    </p:bg>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extLst>
              <p:ext uri="{D42A27DB-BD31-4B8C-83A1-F6EECF244321}">
                <p14:modId xmlns:p14="http://schemas.microsoft.com/office/powerpoint/2010/main" val="278687043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084"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3" name="Rechteck 2">
            <a:extLst>
              <a:ext uri="{FF2B5EF4-FFF2-40B4-BE49-F238E27FC236}">
                <a16:creationId xmlns:a16="http://schemas.microsoft.com/office/drawing/2014/main" id="{48F38EE5-8DC7-014B-A583-EC8D53F9C3F1}"/>
              </a:ext>
            </a:extLst>
          </p:cNvPr>
          <p:cNvSpPr/>
          <p:nvPr/>
        </p:nvSpPr>
        <p:spPr>
          <a:xfrm>
            <a:off x="107504" y="4297660"/>
            <a:ext cx="8784976" cy="1224136"/>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normAutofit/>
          </a:bodyPr>
          <a:lstStyle/>
          <a:p>
            <a:pPr lvl="0" algn="ctr"/>
            <a:r>
              <a:rPr lang="de-CH" sz="2400" b="1" dirty="0"/>
              <a:t>Group </a:t>
            </a:r>
            <a:r>
              <a:rPr lang="en-US" sz="2400" b="1" dirty="0"/>
              <a:t>Assignment</a:t>
            </a:r>
            <a:r>
              <a:rPr lang="de-CH" sz="2400" b="1" dirty="0"/>
              <a:t> 10.1 - Value Proposition Roadmap</a:t>
            </a:r>
          </a:p>
          <a:p>
            <a:pPr lvl="0" algn="ctr"/>
            <a:endParaRPr lang="de-CH" sz="1400" b="1" dirty="0"/>
          </a:p>
          <a:p>
            <a:pPr lvl="0" algn="ctr"/>
            <a:r>
              <a:rPr lang="de-CH" sz="2400" b="1" dirty="0"/>
              <a:t>David</a:t>
            </a:r>
            <a:r>
              <a:rPr lang="de-CH" sz="2400" dirty="0"/>
              <a:t> Wenger, </a:t>
            </a:r>
            <a:r>
              <a:rPr lang="de-CH" sz="2400" b="1" dirty="0"/>
              <a:t>Fatima-Zahra</a:t>
            </a:r>
            <a:r>
              <a:rPr lang="de-CH" sz="2400" dirty="0"/>
              <a:t> </a:t>
            </a:r>
            <a:r>
              <a:rPr lang="de-CH" sz="2400" dirty="0" err="1"/>
              <a:t>Hamil</a:t>
            </a:r>
            <a:r>
              <a:rPr lang="de-CH" sz="2400" dirty="0"/>
              <a:t>, </a:t>
            </a:r>
            <a:r>
              <a:rPr lang="de-CH" sz="2400" b="1" dirty="0"/>
              <a:t>Benjamin</a:t>
            </a:r>
            <a:r>
              <a:rPr lang="de-CH" sz="2400" dirty="0"/>
              <a:t> Owusu </a:t>
            </a:r>
            <a:r>
              <a:rPr lang="de-CH" sz="2400" dirty="0" err="1"/>
              <a:t>Bediako</a:t>
            </a:r>
            <a:endParaRPr lang="en-GB" sz="2400" b="1" dirty="0"/>
          </a:p>
        </p:txBody>
      </p:sp>
    </p:spTree>
    <p:extLst>
      <p:ext uri="{BB962C8B-B14F-4D97-AF65-F5344CB8AC3E}">
        <p14:creationId xmlns:p14="http://schemas.microsoft.com/office/powerpoint/2010/main" val="3550536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0448584-076C-B14C-BD2D-044CADB970C8}"/>
              </a:ext>
            </a:extLst>
          </p:cNvPr>
          <p:cNvSpPr>
            <a:spLocks noGrp="1"/>
          </p:cNvSpPr>
          <p:nvPr>
            <p:ph type="title"/>
          </p:nvPr>
        </p:nvSpPr>
        <p:spPr/>
        <p:txBody>
          <a:bodyPr/>
          <a:lstStyle/>
          <a:p>
            <a:r>
              <a:rPr lang="en-US" dirty="0"/>
              <a:t>Vision</a:t>
            </a:r>
          </a:p>
        </p:txBody>
      </p:sp>
      <p:sp>
        <p:nvSpPr>
          <p:cNvPr id="3" name="Fußzeilenplatzhalter 2">
            <a:extLst>
              <a:ext uri="{FF2B5EF4-FFF2-40B4-BE49-F238E27FC236}">
                <a16:creationId xmlns:a16="http://schemas.microsoft.com/office/drawing/2014/main" id="{AEA97EDB-660C-BC44-8F96-3987187FE8A1}"/>
              </a:ext>
            </a:extLst>
          </p:cNvPr>
          <p:cNvSpPr>
            <a:spLocks noGrp="1"/>
          </p:cNvSpPr>
          <p:nvPr>
            <p:ph type="ftr" sz="quarter" idx="11"/>
          </p:nvPr>
        </p:nvSpPr>
        <p:spPr/>
        <p:txBody>
          <a:bodyPr/>
          <a:lstStyle/>
          <a:p>
            <a:r>
              <a:rPr lang="de-CH" noProof="0"/>
              <a:t>EMERITUS - Digital Strategies for Business: Leading the Next Generation Enterprise</a:t>
            </a:r>
          </a:p>
        </p:txBody>
      </p:sp>
      <p:sp>
        <p:nvSpPr>
          <p:cNvPr id="4" name="Foliennummernplatzhalter 3">
            <a:extLst>
              <a:ext uri="{FF2B5EF4-FFF2-40B4-BE49-F238E27FC236}">
                <a16:creationId xmlns:a16="http://schemas.microsoft.com/office/drawing/2014/main" id="{C969EE9A-C274-2B46-AB25-DD1DC7BED12E}"/>
              </a:ext>
            </a:extLst>
          </p:cNvPr>
          <p:cNvSpPr>
            <a:spLocks noGrp="1"/>
          </p:cNvSpPr>
          <p:nvPr>
            <p:ph type="sldNum" sz="quarter" idx="12"/>
          </p:nvPr>
        </p:nvSpPr>
        <p:spPr/>
        <p:txBody>
          <a:bodyPr/>
          <a:lstStyle/>
          <a:p>
            <a:fld id="{5E115662-413A-4888-B9BC-797CDE14544F}" type="slidenum">
              <a:rPr lang="de-CH" noProof="0" smtClean="0"/>
              <a:t>10</a:t>
            </a:fld>
            <a:endParaRPr lang="de-CH" noProof="0"/>
          </a:p>
        </p:txBody>
      </p:sp>
      <p:sp>
        <p:nvSpPr>
          <p:cNvPr id="6" name="Shape 109">
            <a:extLst>
              <a:ext uri="{FF2B5EF4-FFF2-40B4-BE49-F238E27FC236}">
                <a16:creationId xmlns:a16="http://schemas.microsoft.com/office/drawing/2014/main" id="{55B38B02-611F-B749-A4D9-1EE950DE7FC9}"/>
              </a:ext>
            </a:extLst>
          </p:cNvPr>
          <p:cNvSpPr txBox="1">
            <a:spLocks noGrp="1"/>
          </p:cNvSpPr>
          <p:nvPr>
            <p:ph type="body" sz="quarter" idx="13"/>
          </p:nvPr>
        </p:nvSpPr>
        <p:spPr>
          <a:xfrm>
            <a:off x="755650" y="1417340"/>
            <a:ext cx="8064500" cy="252028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US" sz="1600" b="1" dirty="0"/>
              <a:t>“Zurich main station shall transform to a place where people want to come, thanks to it’s comprehensive customer experience”</a:t>
            </a:r>
          </a:p>
          <a:p>
            <a:pPr marL="0" lvl="0" indent="0">
              <a:spcBef>
                <a:spcPts val="1600"/>
              </a:spcBef>
              <a:spcAft>
                <a:spcPts val="1600"/>
              </a:spcAft>
              <a:buNone/>
            </a:pPr>
            <a:r>
              <a:rPr lang="en-US" sz="1400" dirty="0"/>
              <a:t>To increase the customer and shopping experience, new digital services for the shops, the travelers and the local residents shall be initiated. Additionally, the architecture shall be adapted, focusing on the various customer segments. This will result in a place where people want to go because of the superior experience, combined with innovative and convenient services. </a:t>
            </a:r>
          </a:p>
        </p:txBody>
      </p:sp>
      <p:sp>
        <p:nvSpPr>
          <p:cNvPr id="7" name="Rechteck 6">
            <a:extLst>
              <a:ext uri="{FF2B5EF4-FFF2-40B4-BE49-F238E27FC236}">
                <a16:creationId xmlns:a16="http://schemas.microsoft.com/office/drawing/2014/main" id="{126AE86C-E2E9-F240-8C30-9CAA20AAA087}"/>
              </a:ext>
            </a:extLst>
          </p:cNvPr>
          <p:cNvSpPr/>
          <p:nvPr/>
        </p:nvSpPr>
        <p:spPr>
          <a:xfrm>
            <a:off x="755650" y="4441676"/>
            <a:ext cx="8064500" cy="864096"/>
          </a:xfrm>
          <a:prstGeom prst="rect">
            <a:avLst/>
          </a:prstGeom>
          <a:solidFill>
            <a:schemeClr val="tx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normAutofit/>
          </a:bodyPr>
          <a:lstStyle/>
          <a:p>
            <a:r>
              <a:rPr lang="en-US" sz="1400" b="1" dirty="0">
                <a:solidFill>
                  <a:schemeClr val="tx1"/>
                </a:solidFill>
              </a:rPr>
              <a:t>Further Information:</a:t>
            </a:r>
          </a:p>
          <a:p>
            <a:pPr marL="342900" indent="-342900">
              <a:buFont typeface="Arial" panose="020B0604020202020204" pitchFamily="34" charset="0"/>
              <a:buChar char="•"/>
            </a:pPr>
            <a:r>
              <a:rPr lang="en-US" sz="1400" dirty="0">
                <a:solidFill>
                  <a:schemeClr val="tx1"/>
                </a:solidFill>
              </a:rPr>
              <a:t>About SBB Real Estate: </a:t>
            </a:r>
            <a:r>
              <a:rPr lang="en-US" sz="1400" dirty="0">
                <a:solidFill>
                  <a:schemeClr val="tx1"/>
                </a:solidFill>
                <a:hlinkClick r:id="rId2"/>
              </a:rPr>
              <a:t>www.sbb-realestate.ch</a:t>
            </a:r>
            <a:endParaRPr lang="en-US" sz="1400" dirty="0">
              <a:solidFill>
                <a:schemeClr val="tx1"/>
              </a:solidFill>
            </a:endParaRPr>
          </a:p>
          <a:p>
            <a:pPr marL="342900" indent="-342900">
              <a:buFont typeface="Arial" panose="020B0604020202020204" pitchFamily="34" charset="0"/>
              <a:buChar char="•"/>
            </a:pPr>
            <a:r>
              <a:rPr lang="en-US" sz="1400" dirty="0">
                <a:solidFill>
                  <a:schemeClr val="tx1"/>
                </a:solidFill>
              </a:rPr>
              <a:t>App: ”SBB My Station”</a:t>
            </a:r>
          </a:p>
        </p:txBody>
      </p:sp>
    </p:spTree>
    <p:extLst>
      <p:ext uri="{BB962C8B-B14F-4D97-AF65-F5344CB8AC3E}">
        <p14:creationId xmlns:p14="http://schemas.microsoft.com/office/powerpoint/2010/main" val="1143641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3000" b="-3000"/>
          </a:stretch>
        </a:blipFill>
        <a:effectLst/>
      </p:bgPr>
    </p:bg>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177" name="think-cell Folie" r:id="rId5" imgW="270" imgH="270" progId="TCLayout.ActiveDocument.1">
                  <p:embed/>
                </p:oleObj>
              </mc:Choice>
              <mc:Fallback>
                <p:oleObj name="think-cell Folie" r:id="rId5" imgW="270" imgH="270" progId="TCLayout.ActiveDocument.1">
                  <p:embed/>
                  <p:pic>
                    <p:nvPicPr>
                      <p:cNvPr id="2" name="Objek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3" name="Rechteck 2">
            <a:extLst>
              <a:ext uri="{FF2B5EF4-FFF2-40B4-BE49-F238E27FC236}">
                <a16:creationId xmlns:a16="http://schemas.microsoft.com/office/drawing/2014/main" id="{48F38EE5-8DC7-014B-A583-EC8D53F9C3F1}"/>
              </a:ext>
            </a:extLst>
          </p:cNvPr>
          <p:cNvSpPr/>
          <p:nvPr/>
        </p:nvSpPr>
        <p:spPr>
          <a:xfrm>
            <a:off x="0" y="409228"/>
            <a:ext cx="4032448" cy="5040560"/>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normAutofit fontScale="92500" lnSpcReduction="10000"/>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Arial"/>
                <a:ea typeface="+mn-ea"/>
                <a:cs typeface="+mn-cs"/>
              </a:rPr>
              <a:t>Thanks to the EMERITUS-Team &amp; Students!</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400" dirty="0">
              <a:solidFill>
                <a:prstClr val="white"/>
              </a:solidFill>
              <a:latin typeface="Arial"/>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prstClr val="white"/>
                </a:solidFill>
                <a:latin typeface="Arial"/>
              </a:rPr>
              <a:t>Let’s connect!</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400" dirty="0">
              <a:solidFill>
                <a:prstClr val="white"/>
              </a:solidFill>
              <a:latin typeface="Arial"/>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a:ea typeface="+mn-ea"/>
                <a:cs typeface="+mn-cs"/>
              </a:rPr>
              <a:t>Fatima-Zahra </a:t>
            </a:r>
            <a:r>
              <a:rPr kumimoji="0" lang="en-US" sz="2400" b="0" i="0" u="none" strike="noStrike" kern="1200" cap="none" spc="0" normalizeH="0" baseline="0" noProof="0" dirty="0" err="1">
                <a:ln>
                  <a:noFill/>
                </a:ln>
                <a:solidFill>
                  <a:prstClr val="white"/>
                </a:solidFill>
                <a:effectLst/>
                <a:uLnTx/>
                <a:uFillTx/>
                <a:latin typeface="Arial"/>
                <a:ea typeface="+mn-ea"/>
                <a:cs typeface="+mn-cs"/>
              </a:rPr>
              <a:t>Hamil</a:t>
            </a:r>
            <a:endParaRPr kumimoji="0" lang="en-US" sz="2400" b="0" i="0" u="none" strike="noStrike" kern="1200" cap="none" spc="0" normalizeH="0" baseline="0" noProof="0" dirty="0">
              <a:ln>
                <a:noFill/>
              </a:ln>
              <a:solidFill>
                <a:prstClr val="white"/>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prstClr val="white"/>
                </a:solidFill>
                <a:latin typeface="Arial"/>
              </a:rPr>
              <a:t>(</a:t>
            </a:r>
            <a:r>
              <a:rPr lang="en-US" sz="2000" dirty="0" err="1">
                <a:solidFill>
                  <a:prstClr val="white"/>
                </a:solidFill>
                <a:latin typeface="Arial"/>
              </a:rPr>
              <a:t>fhamil@gmail.com</a:t>
            </a:r>
            <a:r>
              <a:rPr lang="en-US" sz="2000" dirty="0">
                <a:solidFill>
                  <a:prstClr val="white"/>
                </a:solidFill>
                <a:latin typeface="Arial"/>
              </a:rPr>
              <a:t>),</a:t>
            </a:r>
            <a:br>
              <a:rPr lang="en-US" sz="2000" dirty="0">
                <a:solidFill>
                  <a:prstClr val="white"/>
                </a:solidFill>
                <a:latin typeface="Arial"/>
              </a:rPr>
            </a:br>
            <a:endParaRPr lang="en-US" sz="2000" dirty="0">
              <a:solidFill>
                <a:prstClr val="white"/>
              </a:solidFill>
              <a:latin typeface="Aria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a:ea typeface="+mn-ea"/>
                <a:cs typeface="+mn-cs"/>
              </a:rPr>
              <a:t> Benjamin </a:t>
            </a:r>
            <a:r>
              <a:rPr kumimoji="0" lang="en-US" sz="2400" b="0" i="0" u="none" strike="noStrike" kern="1200" cap="none" spc="0" normalizeH="0" baseline="0" noProof="0" dirty="0" err="1">
                <a:ln>
                  <a:noFill/>
                </a:ln>
                <a:solidFill>
                  <a:prstClr val="white"/>
                </a:solidFill>
                <a:effectLst/>
                <a:uLnTx/>
                <a:uFillTx/>
                <a:latin typeface="Arial"/>
                <a:ea typeface="+mn-ea"/>
                <a:cs typeface="+mn-cs"/>
              </a:rPr>
              <a:t>Owusu</a:t>
            </a:r>
            <a:r>
              <a:rPr kumimoji="0" lang="en-US" sz="2400" b="0" i="0" u="none" strike="noStrike" kern="1200" cap="none" spc="0" normalizeH="0" baseline="0" noProof="0" dirty="0">
                <a:ln>
                  <a:noFill/>
                </a:ln>
                <a:solidFill>
                  <a:prstClr val="white"/>
                </a:solidFill>
                <a:effectLst/>
                <a:uLnTx/>
                <a:uFillTx/>
                <a:latin typeface="Arial"/>
                <a:ea typeface="+mn-ea"/>
                <a:cs typeface="+mn-cs"/>
              </a:rPr>
              <a:t> </a:t>
            </a:r>
            <a:r>
              <a:rPr kumimoji="0" lang="en-US" sz="2400" b="0" i="0" u="none" strike="noStrike" kern="1200" cap="none" spc="0" normalizeH="0" baseline="0" noProof="0" dirty="0" err="1">
                <a:ln>
                  <a:noFill/>
                </a:ln>
                <a:solidFill>
                  <a:prstClr val="white"/>
                </a:solidFill>
                <a:effectLst/>
                <a:uLnTx/>
                <a:uFillTx/>
                <a:latin typeface="Arial"/>
                <a:ea typeface="+mn-ea"/>
                <a:cs typeface="+mn-cs"/>
              </a:rPr>
              <a:t>Bediako</a:t>
            </a:r>
            <a:endParaRPr kumimoji="0" lang="en-US" sz="2400" b="0" i="0" u="none" strike="noStrike" kern="1200" cap="none" spc="0" normalizeH="0" baseline="0" noProof="0" dirty="0">
              <a:ln>
                <a:noFill/>
              </a:ln>
              <a:solidFill>
                <a:prstClr val="white"/>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100" b="0" i="0" u="none" strike="noStrike" kern="1200" cap="none" spc="0" normalizeH="0" baseline="0" noProof="0" dirty="0">
                <a:ln>
                  <a:noFill/>
                </a:ln>
                <a:solidFill>
                  <a:prstClr val="white"/>
                </a:solidFill>
                <a:effectLst/>
                <a:uLnTx/>
                <a:uFillTx/>
                <a:latin typeface="Arial"/>
                <a:ea typeface="+mn-ea"/>
                <a:cs typeface="+mn-cs"/>
              </a:rPr>
              <a:t>(</a:t>
            </a:r>
            <a:r>
              <a:rPr kumimoji="0" lang="en-US" sz="2100" b="0" i="0" u="none" strike="noStrike" kern="1200" cap="none" spc="0" normalizeH="0" baseline="0" noProof="0" dirty="0" err="1">
                <a:ln>
                  <a:noFill/>
                </a:ln>
                <a:solidFill>
                  <a:prstClr val="white"/>
                </a:solidFill>
                <a:effectLst/>
                <a:uLnTx/>
                <a:uFillTx/>
                <a:latin typeface="Arial"/>
                <a:ea typeface="+mn-ea"/>
                <a:cs typeface="+mn-cs"/>
              </a:rPr>
              <a:t>benaldros@gmail.com</a:t>
            </a:r>
            <a:r>
              <a:rPr kumimoji="0" lang="en-US" sz="2100" b="0" i="0" u="none" strike="noStrike" kern="1200" cap="none" spc="0" normalizeH="0" baseline="0" noProof="0" dirty="0">
                <a:ln>
                  <a:noFill/>
                </a:ln>
                <a:solidFill>
                  <a:prstClr val="white"/>
                </a:solidFill>
                <a:effectLst/>
                <a:uLnTx/>
                <a:uFillTx/>
                <a:latin typeface="Arial"/>
                <a:ea typeface="+mn-ea"/>
                <a:cs typeface="+mn-cs"/>
              </a:rPr>
              <a:t>),</a:t>
            </a:r>
            <a:br>
              <a:rPr kumimoji="0" lang="en-US" sz="2100" b="0" i="0" u="none" strike="noStrike" kern="1200" cap="none" spc="0" normalizeH="0" baseline="0" noProof="0" dirty="0">
                <a:ln>
                  <a:noFill/>
                </a:ln>
                <a:solidFill>
                  <a:prstClr val="white"/>
                </a:solidFill>
                <a:effectLst/>
                <a:uLnTx/>
                <a:uFillTx/>
                <a:latin typeface="Arial"/>
                <a:ea typeface="+mn-ea"/>
                <a:cs typeface="+mn-cs"/>
              </a:rPr>
            </a:br>
            <a:endParaRPr kumimoji="0" lang="en-US" sz="2100" b="0" i="0" u="none" strike="noStrike" kern="1200" cap="none" spc="0" normalizeH="0" baseline="0" noProof="0" dirty="0">
              <a:ln>
                <a:noFill/>
              </a:ln>
              <a:solidFill>
                <a:prstClr val="white"/>
              </a:solidFill>
              <a:effectLst/>
              <a:uLnTx/>
              <a:uFillTx/>
              <a:latin typeface="Arial"/>
              <a:ea typeface="+mn-ea"/>
              <a:cs typeface="+mn-cs"/>
            </a:endParaRPr>
          </a:p>
          <a:p>
            <a:pPr lvl="0" algn="ctr"/>
            <a:r>
              <a:rPr lang="en-US" sz="2400" dirty="0">
                <a:solidFill>
                  <a:prstClr val="white"/>
                </a:solidFill>
              </a:rPr>
              <a:t>David Wenger</a:t>
            </a:r>
          </a:p>
          <a:p>
            <a:pPr lvl="0" algn="ctr"/>
            <a:r>
              <a:rPr kumimoji="0" lang="en-US" sz="2100" i="0" u="none" strike="noStrike" kern="1200" cap="none" spc="0" normalizeH="0" baseline="0" noProof="0" dirty="0">
                <a:ln>
                  <a:noFill/>
                </a:ln>
                <a:solidFill>
                  <a:prstClr val="white"/>
                </a:solidFill>
                <a:effectLst/>
                <a:uLnTx/>
                <a:uFillTx/>
                <a:latin typeface="Arial"/>
                <a:ea typeface="+mn-ea"/>
                <a:cs typeface="+mn-cs"/>
              </a:rPr>
              <a:t>(davidwenger82@gmail.com)</a:t>
            </a:r>
          </a:p>
        </p:txBody>
      </p:sp>
      <p:pic>
        <p:nvPicPr>
          <p:cNvPr id="5" name="Grafik 4">
            <a:extLst>
              <a:ext uri="{FF2B5EF4-FFF2-40B4-BE49-F238E27FC236}">
                <a16:creationId xmlns:a16="http://schemas.microsoft.com/office/drawing/2014/main" id="{0BF9765D-7096-D84B-805E-1407105D1B5B}"/>
              </a:ext>
            </a:extLst>
          </p:cNvPr>
          <p:cNvPicPr>
            <a:picLocks noChangeAspect="1"/>
          </p:cNvPicPr>
          <p:nvPr/>
        </p:nvPicPr>
        <p:blipFill>
          <a:blip r:embed="rId7"/>
          <a:stretch>
            <a:fillRect/>
          </a:stretch>
        </p:blipFill>
        <p:spPr>
          <a:xfrm>
            <a:off x="968017" y="2362948"/>
            <a:ext cx="2096413" cy="569095"/>
          </a:xfrm>
          <a:prstGeom prst="rect">
            <a:avLst/>
          </a:prstGeom>
        </p:spPr>
      </p:pic>
    </p:spTree>
    <p:extLst>
      <p:ext uri="{BB962C8B-B14F-4D97-AF65-F5344CB8AC3E}">
        <p14:creationId xmlns:p14="http://schemas.microsoft.com/office/powerpoint/2010/main" val="4123928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B4290F-A1C0-0944-9FA0-CC73EA54812A}"/>
              </a:ext>
            </a:extLst>
          </p:cNvPr>
          <p:cNvSpPr>
            <a:spLocks noGrp="1"/>
          </p:cNvSpPr>
          <p:nvPr>
            <p:ph type="title"/>
          </p:nvPr>
        </p:nvSpPr>
        <p:spPr/>
        <p:txBody>
          <a:bodyPr/>
          <a:lstStyle/>
          <a:p>
            <a:r>
              <a:rPr lang="en-US" dirty="0"/>
              <a:t>Backup</a:t>
            </a:r>
          </a:p>
        </p:txBody>
      </p:sp>
      <p:sp>
        <p:nvSpPr>
          <p:cNvPr id="3" name="Fußzeilenplatzhalter 2">
            <a:extLst>
              <a:ext uri="{FF2B5EF4-FFF2-40B4-BE49-F238E27FC236}">
                <a16:creationId xmlns:a16="http://schemas.microsoft.com/office/drawing/2014/main" id="{97B6116A-029B-2341-8FF4-9196E65CEF7C}"/>
              </a:ext>
            </a:extLst>
          </p:cNvPr>
          <p:cNvSpPr>
            <a:spLocks noGrp="1"/>
          </p:cNvSpPr>
          <p:nvPr>
            <p:ph type="ftr" sz="quarter" idx="11"/>
          </p:nvPr>
        </p:nvSpPr>
        <p:spPr/>
        <p:txBody>
          <a:bodyPr/>
          <a:lstStyle/>
          <a:p>
            <a:r>
              <a:rPr lang="de-CH" noProof="0"/>
              <a:t>EMERITUS - Digital Strategies for Business: Leading the Next Generation Enterprise</a:t>
            </a:r>
          </a:p>
        </p:txBody>
      </p:sp>
      <p:sp>
        <p:nvSpPr>
          <p:cNvPr id="4" name="Foliennummernplatzhalter 3">
            <a:extLst>
              <a:ext uri="{FF2B5EF4-FFF2-40B4-BE49-F238E27FC236}">
                <a16:creationId xmlns:a16="http://schemas.microsoft.com/office/drawing/2014/main" id="{0773743F-3991-0A46-B6D4-627A3D47CEAF}"/>
              </a:ext>
            </a:extLst>
          </p:cNvPr>
          <p:cNvSpPr>
            <a:spLocks noGrp="1"/>
          </p:cNvSpPr>
          <p:nvPr>
            <p:ph type="sldNum" sz="quarter" idx="12"/>
          </p:nvPr>
        </p:nvSpPr>
        <p:spPr/>
        <p:txBody>
          <a:bodyPr/>
          <a:lstStyle/>
          <a:p>
            <a:fld id="{5E115662-413A-4888-B9BC-797CDE14544F}" type="slidenum">
              <a:rPr lang="de-CH" noProof="0" smtClean="0"/>
              <a:t>12</a:t>
            </a:fld>
            <a:endParaRPr lang="de-CH" noProof="0"/>
          </a:p>
        </p:txBody>
      </p:sp>
      <p:sp>
        <p:nvSpPr>
          <p:cNvPr id="5" name="Textplatzhalter 4">
            <a:extLst>
              <a:ext uri="{FF2B5EF4-FFF2-40B4-BE49-F238E27FC236}">
                <a16:creationId xmlns:a16="http://schemas.microsoft.com/office/drawing/2014/main" id="{8BEC1FFD-D4C8-1346-A41A-ADA0D333B41A}"/>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8257768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0463628-21FD-234E-B1AF-9B0E21BE0566}"/>
              </a:ext>
            </a:extLst>
          </p:cNvPr>
          <p:cNvSpPr>
            <a:spLocks noGrp="1"/>
          </p:cNvSpPr>
          <p:nvPr>
            <p:ph type="title"/>
          </p:nvPr>
        </p:nvSpPr>
        <p:spPr/>
        <p:txBody>
          <a:bodyPr/>
          <a:lstStyle/>
          <a:p>
            <a:r>
              <a:rPr lang="en-US" dirty="0"/>
              <a:t>Step 1: Identify Key Customer Types by Value Received</a:t>
            </a:r>
          </a:p>
        </p:txBody>
      </p:sp>
      <p:sp>
        <p:nvSpPr>
          <p:cNvPr id="3" name="Fußzeilenplatzhalter 2">
            <a:extLst>
              <a:ext uri="{FF2B5EF4-FFF2-40B4-BE49-F238E27FC236}">
                <a16:creationId xmlns:a16="http://schemas.microsoft.com/office/drawing/2014/main" id="{74503B15-13CC-A847-A01E-9456279E4E44}"/>
              </a:ext>
            </a:extLst>
          </p:cNvPr>
          <p:cNvSpPr>
            <a:spLocks noGrp="1"/>
          </p:cNvSpPr>
          <p:nvPr>
            <p:ph type="ftr" sz="quarter" idx="11"/>
          </p:nvPr>
        </p:nvSpPr>
        <p:spPr/>
        <p:txBody>
          <a:bodyPr/>
          <a:lstStyle/>
          <a:p>
            <a:r>
              <a:rPr lang="de-CH" noProof="0"/>
              <a:t>EMERITUS - Digital Strategies for Business: Leading the Next Generation Enterprise</a:t>
            </a:r>
          </a:p>
        </p:txBody>
      </p:sp>
      <p:sp>
        <p:nvSpPr>
          <p:cNvPr id="4" name="Foliennummernplatzhalter 3">
            <a:extLst>
              <a:ext uri="{FF2B5EF4-FFF2-40B4-BE49-F238E27FC236}">
                <a16:creationId xmlns:a16="http://schemas.microsoft.com/office/drawing/2014/main" id="{EBD5850D-5F58-394A-9EAD-3FEA6A7932E8}"/>
              </a:ext>
            </a:extLst>
          </p:cNvPr>
          <p:cNvSpPr>
            <a:spLocks noGrp="1"/>
          </p:cNvSpPr>
          <p:nvPr>
            <p:ph type="sldNum" sz="quarter" idx="12"/>
          </p:nvPr>
        </p:nvSpPr>
        <p:spPr/>
        <p:txBody>
          <a:bodyPr/>
          <a:lstStyle/>
          <a:p>
            <a:fld id="{5E115662-413A-4888-B9BC-797CDE14544F}" type="slidenum">
              <a:rPr lang="de-CH" noProof="0" smtClean="0"/>
              <a:t>13</a:t>
            </a:fld>
            <a:endParaRPr lang="de-CH" noProof="0"/>
          </a:p>
        </p:txBody>
      </p:sp>
      <p:sp>
        <p:nvSpPr>
          <p:cNvPr id="5" name="Textplatzhalter 4">
            <a:extLst>
              <a:ext uri="{FF2B5EF4-FFF2-40B4-BE49-F238E27FC236}">
                <a16:creationId xmlns:a16="http://schemas.microsoft.com/office/drawing/2014/main" id="{68E88584-A07E-8441-91F4-B49A71565499}"/>
              </a:ext>
            </a:extLst>
          </p:cNvPr>
          <p:cNvSpPr>
            <a:spLocks noGrp="1"/>
          </p:cNvSpPr>
          <p:nvPr>
            <p:ph type="body" sz="quarter" idx="13"/>
          </p:nvPr>
        </p:nvSpPr>
        <p:spPr/>
        <p:txBody>
          <a:bodyPr/>
          <a:lstStyle/>
          <a:p>
            <a:pPr marL="0" indent="0">
              <a:buNone/>
            </a:pPr>
            <a:r>
              <a:rPr lang="en-US" sz="1400" dirty="0"/>
              <a:t>The business in focus is the train station “Zurich main station” in Switzerland, owned by Swiss Federal Railways SBB. With more than 450’000 </a:t>
            </a:r>
            <a:r>
              <a:rPr lang="en-US" sz="1400" dirty="0" err="1"/>
              <a:t>travellers</a:t>
            </a:r>
            <a:r>
              <a:rPr lang="en-US" sz="1400" dirty="0"/>
              <a:t> per day and more than 200 shops, it’s not only the biggest  train station in Switzerland but as well the biggest shopping mall. The train station earns money through the variable rent of the shops. The more turnover the shops make, the more rent they pay. </a:t>
            </a:r>
          </a:p>
          <a:p>
            <a:endParaRPr lang="en-US" dirty="0"/>
          </a:p>
        </p:txBody>
      </p:sp>
      <p:graphicFrame>
        <p:nvGraphicFramePr>
          <p:cNvPr id="6" name="Shape 63">
            <a:extLst>
              <a:ext uri="{FF2B5EF4-FFF2-40B4-BE49-F238E27FC236}">
                <a16:creationId xmlns:a16="http://schemas.microsoft.com/office/drawing/2014/main" id="{8AFE86E9-4588-414A-A677-6B98A87D6776}"/>
              </a:ext>
            </a:extLst>
          </p:cNvPr>
          <p:cNvGraphicFramePr/>
          <p:nvPr>
            <p:extLst>
              <p:ext uri="{D42A27DB-BD31-4B8C-83A1-F6EECF244321}">
                <p14:modId xmlns:p14="http://schemas.microsoft.com/office/powerpoint/2010/main" val="1910125405"/>
              </p:ext>
            </p:extLst>
          </p:nvPr>
        </p:nvGraphicFramePr>
        <p:xfrm>
          <a:off x="971600" y="3565748"/>
          <a:ext cx="7239000" cy="1524000"/>
        </p:xfrm>
        <a:graphic>
          <a:graphicData uri="http://schemas.openxmlformats.org/drawingml/2006/table">
            <a:tbl>
              <a:tblPr>
                <a:noFill/>
              </a:tblPr>
              <a:tblGrid>
                <a:gridCol w="7239000">
                  <a:extLst>
                    <a:ext uri="{9D8B030D-6E8A-4147-A177-3AD203B41FA5}">
                      <a16:colId xmlns:a16="http://schemas.microsoft.com/office/drawing/2014/main" val="20000"/>
                    </a:ext>
                  </a:extLst>
                </a:gridCol>
              </a:tblGrid>
              <a:tr h="381000">
                <a:tc>
                  <a:txBody>
                    <a:bodyPr/>
                    <a:lstStyle/>
                    <a:p>
                      <a:pPr marL="0" lvl="0" indent="0">
                        <a:spcBef>
                          <a:spcPts val="0"/>
                        </a:spcBef>
                        <a:spcAft>
                          <a:spcPts val="0"/>
                        </a:spcAft>
                        <a:buNone/>
                      </a:pPr>
                      <a:r>
                        <a:rPr lang="de" sz="1200" b="1" dirty="0"/>
                        <a:t>Key Customer </a:t>
                      </a:r>
                      <a:r>
                        <a:rPr lang="de" sz="1200" b="1" dirty="0" err="1"/>
                        <a:t>Types</a:t>
                      </a:r>
                      <a:r>
                        <a:rPr lang="de" sz="1200" b="1" dirty="0"/>
                        <a:t> </a:t>
                      </a:r>
                      <a:r>
                        <a:rPr lang="de" sz="1200" b="1" dirty="0" err="1"/>
                        <a:t>of</a:t>
                      </a:r>
                      <a:r>
                        <a:rPr lang="de" sz="1200" b="1" dirty="0"/>
                        <a:t> </a:t>
                      </a:r>
                      <a:r>
                        <a:rPr lang="de" sz="1200" b="1" dirty="0" err="1"/>
                        <a:t>Zurich</a:t>
                      </a:r>
                      <a:r>
                        <a:rPr lang="de" sz="1200" b="1" dirty="0"/>
                        <a:t> </a:t>
                      </a:r>
                      <a:r>
                        <a:rPr lang="de" sz="1200" b="1" dirty="0" err="1"/>
                        <a:t>main</a:t>
                      </a:r>
                      <a:r>
                        <a:rPr lang="de" sz="1200" b="1" dirty="0"/>
                        <a:t> </a:t>
                      </a:r>
                      <a:r>
                        <a:rPr lang="de" sz="1200" b="1" dirty="0" err="1"/>
                        <a:t>station</a:t>
                      </a:r>
                      <a:r>
                        <a:rPr lang="de" sz="1200" b="1" dirty="0"/>
                        <a:t> (</a:t>
                      </a:r>
                      <a:r>
                        <a:rPr lang="de" sz="1200" b="1" dirty="0" err="1"/>
                        <a:t>segment</a:t>
                      </a:r>
                      <a:r>
                        <a:rPr lang="de" sz="1200" b="1" dirty="0"/>
                        <a:t> </a:t>
                      </a:r>
                      <a:r>
                        <a:rPr lang="de" sz="1200" b="1" dirty="0" err="1"/>
                        <a:t>by</a:t>
                      </a:r>
                      <a:r>
                        <a:rPr lang="de" sz="1200" b="1" dirty="0"/>
                        <a:t> </a:t>
                      </a:r>
                      <a:r>
                        <a:rPr lang="de" sz="1200" b="1" dirty="0" err="1"/>
                        <a:t>value</a:t>
                      </a:r>
                      <a:r>
                        <a:rPr lang="de" sz="1200" b="1" dirty="0"/>
                        <a:t> </a:t>
                      </a:r>
                      <a:r>
                        <a:rPr lang="de" sz="1200" b="1" dirty="0" err="1"/>
                        <a:t>received</a:t>
                      </a:r>
                      <a:r>
                        <a:rPr lang="de" sz="1200" b="1" dirty="0"/>
                        <a:t>)</a:t>
                      </a:r>
                      <a:endParaRPr sz="1200" b="1" dirty="0"/>
                    </a:p>
                  </a:txBody>
                  <a:tcPr marL="91425" marR="91425" marT="91425" marB="91425">
                    <a:solidFill>
                      <a:srgbClr val="9FC5E8"/>
                    </a:solidFill>
                  </a:tcPr>
                </a:tc>
                <a:extLst>
                  <a:ext uri="{0D108BD9-81ED-4DB2-BD59-A6C34878D82A}">
                    <a16:rowId xmlns:a16="http://schemas.microsoft.com/office/drawing/2014/main" val="10000"/>
                  </a:ext>
                </a:extLst>
              </a:tr>
              <a:tr h="381000">
                <a:tc>
                  <a:txBody>
                    <a:bodyPr/>
                    <a:lstStyle/>
                    <a:p>
                      <a:pPr marL="457200" lvl="0" indent="-304800">
                        <a:spcBef>
                          <a:spcPts val="0"/>
                        </a:spcBef>
                        <a:spcAft>
                          <a:spcPts val="0"/>
                        </a:spcAft>
                        <a:buSzPts val="1200"/>
                        <a:buChar char="●"/>
                      </a:pPr>
                      <a:r>
                        <a:rPr lang="de" sz="1200" dirty="0"/>
                        <a:t>Shops (B2B </a:t>
                      </a:r>
                      <a:r>
                        <a:rPr lang="de" sz="1200" dirty="0" err="1"/>
                        <a:t>customers</a:t>
                      </a:r>
                      <a:r>
                        <a:rPr lang="de" sz="1200" dirty="0"/>
                        <a:t>)</a:t>
                      </a:r>
                      <a:endParaRPr sz="1200" dirty="0"/>
                    </a:p>
                  </a:txBody>
                  <a:tcPr marL="91425" marR="91425" marT="91425" marB="91425"/>
                </a:tc>
                <a:extLst>
                  <a:ext uri="{0D108BD9-81ED-4DB2-BD59-A6C34878D82A}">
                    <a16:rowId xmlns:a16="http://schemas.microsoft.com/office/drawing/2014/main" val="10001"/>
                  </a:ext>
                </a:extLst>
              </a:tr>
              <a:tr h="381000">
                <a:tc>
                  <a:txBody>
                    <a:bodyPr/>
                    <a:lstStyle/>
                    <a:p>
                      <a:pPr marL="457200" lvl="0" indent="-304800">
                        <a:spcBef>
                          <a:spcPts val="0"/>
                        </a:spcBef>
                        <a:spcAft>
                          <a:spcPts val="0"/>
                        </a:spcAft>
                        <a:buSzPts val="1200"/>
                        <a:buChar char="●"/>
                      </a:pPr>
                      <a:r>
                        <a:rPr lang="de" sz="1200"/>
                        <a:t>Travellers (B2C customers)</a:t>
                      </a:r>
                      <a:endParaRPr sz="1200"/>
                    </a:p>
                  </a:txBody>
                  <a:tcPr marL="91425" marR="91425" marT="91425" marB="91425"/>
                </a:tc>
                <a:extLst>
                  <a:ext uri="{0D108BD9-81ED-4DB2-BD59-A6C34878D82A}">
                    <a16:rowId xmlns:a16="http://schemas.microsoft.com/office/drawing/2014/main" val="10002"/>
                  </a:ext>
                </a:extLst>
              </a:tr>
              <a:tr h="381000">
                <a:tc>
                  <a:txBody>
                    <a:bodyPr/>
                    <a:lstStyle/>
                    <a:p>
                      <a:pPr marL="457200" lvl="0" indent="-304800" rtl="0">
                        <a:spcBef>
                          <a:spcPts val="0"/>
                        </a:spcBef>
                        <a:spcAft>
                          <a:spcPts val="0"/>
                        </a:spcAft>
                        <a:buSzPts val="1200"/>
                        <a:buChar char="●"/>
                      </a:pPr>
                      <a:r>
                        <a:rPr lang="de" sz="1200" dirty="0" err="1"/>
                        <a:t>Local</a:t>
                      </a:r>
                      <a:r>
                        <a:rPr lang="de" sz="1200" dirty="0"/>
                        <a:t> </a:t>
                      </a:r>
                      <a:r>
                        <a:rPr lang="de" sz="1200" dirty="0" err="1"/>
                        <a:t>residents</a:t>
                      </a:r>
                      <a:r>
                        <a:rPr lang="de" sz="1200" dirty="0"/>
                        <a:t> (B2C </a:t>
                      </a:r>
                      <a:r>
                        <a:rPr lang="de" sz="1200" dirty="0" err="1"/>
                        <a:t>customers</a:t>
                      </a:r>
                      <a:r>
                        <a:rPr lang="de" sz="1200" dirty="0"/>
                        <a:t>)</a:t>
                      </a:r>
                      <a:endParaRPr sz="1200" dirty="0"/>
                    </a:p>
                  </a:txBody>
                  <a:tcPr marL="91425" marR="91425" marT="91425" marB="91425"/>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011166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0E4E6B-F1C3-6644-91E0-285A0FA5D5BD}"/>
              </a:ext>
            </a:extLst>
          </p:cNvPr>
          <p:cNvSpPr>
            <a:spLocks noGrp="1"/>
          </p:cNvSpPr>
          <p:nvPr>
            <p:ph type="title"/>
          </p:nvPr>
        </p:nvSpPr>
        <p:spPr/>
        <p:txBody>
          <a:bodyPr/>
          <a:lstStyle/>
          <a:p>
            <a:r>
              <a:rPr lang="en-US" dirty="0"/>
              <a:t>Reminder: Value Proposition Roadmap</a:t>
            </a:r>
          </a:p>
        </p:txBody>
      </p:sp>
      <p:sp>
        <p:nvSpPr>
          <p:cNvPr id="3" name="Fußzeilenplatzhalter 2">
            <a:extLst>
              <a:ext uri="{FF2B5EF4-FFF2-40B4-BE49-F238E27FC236}">
                <a16:creationId xmlns:a16="http://schemas.microsoft.com/office/drawing/2014/main" id="{5BD299A8-027D-AE46-9D45-A072F2EF2253}"/>
              </a:ext>
            </a:extLst>
          </p:cNvPr>
          <p:cNvSpPr>
            <a:spLocks noGrp="1"/>
          </p:cNvSpPr>
          <p:nvPr>
            <p:ph type="ftr" sz="quarter" idx="11"/>
          </p:nvPr>
        </p:nvSpPr>
        <p:spPr/>
        <p:txBody>
          <a:bodyPr/>
          <a:lstStyle/>
          <a:p>
            <a:r>
              <a:rPr lang="de-CH" noProof="0"/>
              <a:t>EMERITUS - Digital Strategies for Business: Leading the Next Generation Enterprise</a:t>
            </a:r>
          </a:p>
        </p:txBody>
      </p:sp>
      <p:sp>
        <p:nvSpPr>
          <p:cNvPr id="4" name="Foliennummernplatzhalter 3">
            <a:extLst>
              <a:ext uri="{FF2B5EF4-FFF2-40B4-BE49-F238E27FC236}">
                <a16:creationId xmlns:a16="http://schemas.microsoft.com/office/drawing/2014/main" id="{9BEC0BD3-0D54-914D-B427-167EFDC826FD}"/>
              </a:ext>
            </a:extLst>
          </p:cNvPr>
          <p:cNvSpPr>
            <a:spLocks noGrp="1"/>
          </p:cNvSpPr>
          <p:nvPr>
            <p:ph type="sldNum" sz="quarter" idx="12"/>
          </p:nvPr>
        </p:nvSpPr>
        <p:spPr/>
        <p:txBody>
          <a:bodyPr/>
          <a:lstStyle/>
          <a:p>
            <a:fld id="{5E115662-413A-4888-B9BC-797CDE14544F}" type="slidenum">
              <a:rPr lang="de-CH" noProof="0" smtClean="0"/>
              <a:t>2</a:t>
            </a:fld>
            <a:endParaRPr lang="de-CH" noProof="0"/>
          </a:p>
        </p:txBody>
      </p:sp>
      <p:pic>
        <p:nvPicPr>
          <p:cNvPr id="6" name="Grafik 5">
            <a:extLst>
              <a:ext uri="{FF2B5EF4-FFF2-40B4-BE49-F238E27FC236}">
                <a16:creationId xmlns:a16="http://schemas.microsoft.com/office/drawing/2014/main" id="{70C087C9-6802-A94D-9D14-658A218B40B0}"/>
              </a:ext>
            </a:extLst>
          </p:cNvPr>
          <p:cNvPicPr>
            <a:picLocks noChangeAspect="1"/>
          </p:cNvPicPr>
          <p:nvPr/>
        </p:nvPicPr>
        <p:blipFill>
          <a:blip r:embed="rId2"/>
          <a:stretch>
            <a:fillRect/>
          </a:stretch>
        </p:blipFill>
        <p:spPr>
          <a:xfrm>
            <a:off x="1691680" y="1489348"/>
            <a:ext cx="5616624" cy="3691633"/>
          </a:xfrm>
          <a:prstGeom prst="rect">
            <a:avLst/>
          </a:prstGeom>
        </p:spPr>
      </p:pic>
    </p:spTree>
    <p:extLst>
      <p:ext uri="{BB962C8B-B14F-4D97-AF65-F5344CB8AC3E}">
        <p14:creationId xmlns:p14="http://schemas.microsoft.com/office/powerpoint/2010/main" val="795790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01815C-EE0E-5745-B129-C17F30064CF5}"/>
              </a:ext>
            </a:extLst>
          </p:cNvPr>
          <p:cNvSpPr>
            <a:spLocks noGrp="1"/>
          </p:cNvSpPr>
          <p:nvPr>
            <p:ph type="title"/>
          </p:nvPr>
        </p:nvSpPr>
        <p:spPr/>
        <p:txBody>
          <a:bodyPr/>
          <a:lstStyle/>
          <a:p>
            <a:r>
              <a:rPr lang="en-GB" dirty="0"/>
              <a:t>Business in Focus: Zürich main station</a:t>
            </a:r>
          </a:p>
        </p:txBody>
      </p:sp>
      <p:sp>
        <p:nvSpPr>
          <p:cNvPr id="3" name="Fußzeilenplatzhalter 2">
            <a:extLst>
              <a:ext uri="{FF2B5EF4-FFF2-40B4-BE49-F238E27FC236}">
                <a16:creationId xmlns:a16="http://schemas.microsoft.com/office/drawing/2014/main" id="{1B6F1446-F2FE-3B4C-939D-D70567E05C69}"/>
              </a:ext>
            </a:extLst>
          </p:cNvPr>
          <p:cNvSpPr>
            <a:spLocks noGrp="1"/>
          </p:cNvSpPr>
          <p:nvPr>
            <p:ph type="ftr" sz="quarter" idx="11"/>
          </p:nvPr>
        </p:nvSpPr>
        <p:spPr/>
        <p:txBody>
          <a:bodyPr/>
          <a:lstStyle/>
          <a:p>
            <a:r>
              <a:rPr lang="de-CH" noProof="0"/>
              <a:t>EMERITUS - Digital Strategies for Business: Leading the Next Generation Enterprise</a:t>
            </a:r>
          </a:p>
        </p:txBody>
      </p:sp>
      <p:sp>
        <p:nvSpPr>
          <p:cNvPr id="4" name="Foliennummernplatzhalter 3">
            <a:extLst>
              <a:ext uri="{FF2B5EF4-FFF2-40B4-BE49-F238E27FC236}">
                <a16:creationId xmlns:a16="http://schemas.microsoft.com/office/drawing/2014/main" id="{2ADA85A2-F582-BF43-B780-D62F44A1F9FE}"/>
              </a:ext>
            </a:extLst>
          </p:cNvPr>
          <p:cNvSpPr>
            <a:spLocks noGrp="1"/>
          </p:cNvSpPr>
          <p:nvPr>
            <p:ph type="sldNum" sz="quarter" idx="12"/>
          </p:nvPr>
        </p:nvSpPr>
        <p:spPr/>
        <p:txBody>
          <a:bodyPr/>
          <a:lstStyle/>
          <a:p>
            <a:fld id="{5E115662-413A-4888-B9BC-797CDE14544F}" type="slidenum">
              <a:rPr lang="de-CH" noProof="0" smtClean="0"/>
              <a:t>3</a:t>
            </a:fld>
            <a:endParaRPr lang="de-CH" noProof="0"/>
          </a:p>
        </p:txBody>
      </p:sp>
      <p:sp>
        <p:nvSpPr>
          <p:cNvPr id="5" name="Textplatzhalter 4">
            <a:extLst>
              <a:ext uri="{FF2B5EF4-FFF2-40B4-BE49-F238E27FC236}">
                <a16:creationId xmlns:a16="http://schemas.microsoft.com/office/drawing/2014/main" id="{E99A1015-6EE3-794F-AC63-8D0FD4EBB4BB}"/>
              </a:ext>
            </a:extLst>
          </p:cNvPr>
          <p:cNvSpPr>
            <a:spLocks noGrp="1"/>
          </p:cNvSpPr>
          <p:nvPr>
            <p:ph type="body" sz="quarter" idx="13"/>
          </p:nvPr>
        </p:nvSpPr>
        <p:spPr>
          <a:xfrm>
            <a:off x="4860032" y="1380000"/>
            <a:ext cx="3960118" cy="4056000"/>
          </a:xfrm>
        </p:spPr>
        <p:txBody>
          <a:bodyPr/>
          <a:lstStyle/>
          <a:p>
            <a:r>
              <a:rPr lang="en-US" dirty="0"/>
              <a:t>Owned by Swiss Federal Railways SBB (sbb.ch)</a:t>
            </a:r>
          </a:p>
          <a:p>
            <a:r>
              <a:rPr lang="en-US" dirty="0"/>
              <a:t>450’000 travelers/day, more than 200 shops, 3000 trains/day</a:t>
            </a:r>
          </a:p>
          <a:p>
            <a:r>
              <a:rPr lang="en-US" dirty="0"/>
              <a:t>Biggest  train station and biggest shopping mall in Switzerland </a:t>
            </a:r>
          </a:p>
          <a:p>
            <a:r>
              <a:rPr lang="en-US" dirty="0"/>
              <a:t>Business Model: </a:t>
            </a:r>
            <a:br>
              <a:rPr lang="en-US" dirty="0"/>
            </a:br>
            <a:r>
              <a:rPr lang="en-US" dirty="0"/>
              <a:t>Variable rents – the more turnover the shops make, the more rent they pay.</a:t>
            </a:r>
            <a:r>
              <a:rPr lang="en-GB" dirty="0"/>
              <a:t> </a:t>
            </a:r>
          </a:p>
        </p:txBody>
      </p:sp>
      <p:pic>
        <p:nvPicPr>
          <p:cNvPr id="7" name="Grafik 6">
            <a:extLst>
              <a:ext uri="{FF2B5EF4-FFF2-40B4-BE49-F238E27FC236}">
                <a16:creationId xmlns:a16="http://schemas.microsoft.com/office/drawing/2014/main" id="{EF2730DB-D4AD-3249-8D4D-1C4097661746}"/>
              </a:ext>
            </a:extLst>
          </p:cNvPr>
          <p:cNvPicPr>
            <a:picLocks noChangeAspect="1"/>
          </p:cNvPicPr>
          <p:nvPr/>
        </p:nvPicPr>
        <p:blipFill rotWithShape="1">
          <a:blip r:embed="rId2"/>
          <a:srcRect r="19025"/>
          <a:stretch/>
        </p:blipFill>
        <p:spPr>
          <a:xfrm>
            <a:off x="1" y="1380000"/>
            <a:ext cx="4788024" cy="3937620"/>
          </a:xfrm>
          <a:prstGeom prst="rect">
            <a:avLst/>
          </a:prstGeom>
        </p:spPr>
      </p:pic>
    </p:spTree>
    <p:extLst>
      <p:ext uri="{BB962C8B-B14F-4D97-AF65-F5344CB8AC3E}">
        <p14:creationId xmlns:p14="http://schemas.microsoft.com/office/powerpoint/2010/main" val="4268347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F1BDCA1-B1D9-E140-B85E-447075AB2091}"/>
              </a:ext>
            </a:extLst>
          </p:cNvPr>
          <p:cNvSpPr>
            <a:spLocks noGrp="1"/>
          </p:cNvSpPr>
          <p:nvPr>
            <p:ph type="title"/>
          </p:nvPr>
        </p:nvSpPr>
        <p:spPr/>
        <p:txBody>
          <a:bodyPr/>
          <a:lstStyle/>
          <a:p>
            <a:r>
              <a:rPr lang="en-US" dirty="0"/>
              <a:t>Step 1: Identify Key Customer Types by Value Received</a:t>
            </a:r>
            <a:endParaRPr lang="en-GB" dirty="0"/>
          </a:p>
        </p:txBody>
      </p:sp>
      <p:sp>
        <p:nvSpPr>
          <p:cNvPr id="3" name="Fußzeilenplatzhalter 2">
            <a:extLst>
              <a:ext uri="{FF2B5EF4-FFF2-40B4-BE49-F238E27FC236}">
                <a16:creationId xmlns:a16="http://schemas.microsoft.com/office/drawing/2014/main" id="{DAEBC20A-7D3D-D94F-9BF0-7E2A91A33EC3}"/>
              </a:ext>
            </a:extLst>
          </p:cNvPr>
          <p:cNvSpPr>
            <a:spLocks noGrp="1"/>
          </p:cNvSpPr>
          <p:nvPr>
            <p:ph type="ftr" sz="quarter" idx="11"/>
          </p:nvPr>
        </p:nvSpPr>
        <p:spPr/>
        <p:txBody>
          <a:bodyPr/>
          <a:lstStyle/>
          <a:p>
            <a:r>
              <a:rPr lang="de-CH" noProof="0"/>
              <a:t>EMERITUS - Digital Strategies for Business: Leading the Next Generation Enterprise</a:t>
            </a:r>
          </a:p>
        </p:txBody>
      </p:sp>
      <p:sp>
        <p:nvSpPr>
          <p:cNvPr id="4" name="Foliennummernplatzhalter 3">
            <a:extLst>
              <a:ext uri="{FF2B5EF4-FFF2-40B4-BE49-F238E27FC236}">
                <a16:creationId xmlns:a16="http://schemas.microsoft.com/office/drawing/2014/main" id="{C2DED243-2BF2-1F49-B5E8-8FBC8E9C83BD}"/>
              </a:ext>
            </a:extLst>
          </p:cNvPr>
          <p:cNvSpPr>
            <a:spLocks noGrp="1"/>
          </p:cNvSpPr>
          <p:nvPr>
            <p:ph type="sldNum" sz="quarter" idx="12"/>
          </p:nvPr>
        </p:nvSpPr>
        <p:spPr/>
        <p:txBody>
          <a:bodyPr/>
          <a:lstStyle/>
          <a:p>
            <a:fld id="{5E115662-413A-4888-B9BC-797CDE14544F}" type="slidenum">
              <a:rPr lang="de-CH" noProof="0" smtClean="0"/>
              <a:t>4</a:t>
            </a:fld>
            <a:endParaRPr lang="de-CH" noProof="0"/>
          </a:p>
        </p:txBody>
      </p:sp>
      <p:pic>
        <p:nvPicPr>
          <p:cNvPr id="7" name="Grafik 6">
            <a:extLst>
              <a:ext uri="{FF2B5EF4-FFF2-40B4-BE49-F238E27FC236}">
                <a16:creationId xmlns:a16="http://schemas.microsoft.com/office/drawing/2014/main" id="{4A80436F-6A59-694C-AF6A-85E0EA3681BB}"/>
              </a:ext>
            </a:extLst>
          </p:cNvPr>
          <p:cNvPicPr>
            <a:picLocks noChangeAspect="1"/>
          </p:cNvPicPr>
          <p:nvPr/>
        </p:nvPicPr>
        <p:blipFill>
          <a:blip r:embed="rId2"/>
          <a:stretch>
            <a:fillRect/>
          </a:stretch>
        </p:blipFill>
        <p:spPr>
          <a:xfrm>
            <a:off x="-36512" y="1489348"/>
            <a:ext cx="4896544" cy="3672408"/>
          </a:xfrm>
          <a:prstGeom prst="rect">
            <a:avLst/>
          </a:prstGeom>
        </p:spPr>
      </p:pic>
      <p:sp>
        <p:nvSpPr>
          <p:cNvPr id="8" name="Rechteck 7">
            <a:extLst>
              <a:ext uri="{FF2B5EF4-FFF2-40B4-BE49-F238E27FC236}">
                <a16:creationId xmlns:a16="http://schemas.microsoft.com/office/drawing/2014/main" id="{1F2D17F2-6A24-6146-A350-95BFF5CBFFDD}"/>
              </a:ext>
            </a:extLst>
          </p:cNvPr>
          <p:cNvSpPr/>
          <p:nvPr/>
        </p:nvSpPr>
        <p:spPr>
          <a:xfrm>
            <a:off x="5220072" y="1490571"/>
            <a:ext cx="3312368" cy="93610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normAutofit/>
          </a:bodyPr>
          <a:lstStyle/>
          <a:p>
            <a:pPr marL="152400" lvl="0">
              <a:spcBef>
                <a:spcPts val="0"/>
              </a:spcBef>
              <a:spcAft>
                <a:spcPts val="0"/>
              </a:spcAft>
              <a:buSzPts val="1200"/>
            </a:pPr>
            <a:r>
              <a:rPr lang="en-US" sz="2400" dirty="0"/>
              <a:t>Shops </a:t>
            </a:r>
          </a:p>
          <a:p>
            <a:pPr marL="152400" lvl="0">
              <a:spcBef>
                <a:spcPts val="0"/>
              </a:spcBef>
              <a:spcAft>
                <a:spcPts val="0"/>
              </a:spcAft>
              <a:buSzPts val="1200"/>
            </a:pPr>
            <a:r>
              <a:rPr lang="en-US" sz="2000" dirty="0"/>
              <a:t>(B2B customers)</a:t>
            </a:r>
          </a:p>
        </p:txBody>
      </p:sp>
      <p:sp>
        <p:nvSpPr>
          <p:cNvPr id="9" name="Rechteck 8">
            <a:extLst>
              <a:ext uri="{FF2B5EF4-FFF2-40B4-BE49-F238E27FC236}">
                <a16:creationId xmlns:a16="http://schemas.microsoft.com/office/drawing/2014/main" id="{6E808642-8A39-A74C-AAA3-A68D19A6B1AB}"/>
              </a:ext>
            </a:extLst>
          </p:cNvPr>
          <p:cNvSpPr/>
          <p:nvPr/>
        </p:nvSpPr>
        <p:spPr>
          <a:xfrm>
            <a:off x="5220072" y="2858111"/>
            <a:ext cx="3312368" cy="93610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normAutofit/>
          </a:bodyPr>
          <a:lstStyle/>
          <a:p>
            <a:pPr marL="152400" lvl="0">
              <a:spcBef>
                <a:spcPts val="0"/>
              </a:spcBef>
              <a:spcAft>
                <a:spcPts val="0"/>
              </a:spcAft>
              <a:buSzPts val="1200"/>
            </a:pPr>
            <a:r>
              <a:rPr lang="en-US" sz="2400" dirty="0"/>
              <a:t>Travelers </a:t>
            </a:r>
          </a:p>
          <a:p>
            <a:pPr marL="152400" lvl="0">
              <a:spcBef>
                <a:spcPts val="0"/>
              </a:spcBef>
              <a:spcAft>
                <a:spcPts val="0"/>
              </a:spcAft>
              <a:buSzPts val="1200"/>
            </a:pPr>
            <a:r>
              <a:rPr lang="en-US" sz="2000" dirty="0"/>
              <a:t>(B2C customers)</a:t>
            </a:r>
          </a:p>
        </p:txBody>
      </p:sp>
      <p:sp>
        <p:nvSpPr>
          <p:cNvPr id="10" name="Rechteck 9">
            <a:extLst>
              <a:ext uri="{FF2B5EF4-FFF2-40B4-BE49-F238E27FC236}">
                <a16:creationId xmlns:a16="http://schemas.microsoft.com/office/drawing/2014/main" id="{96813F17-17AC-4145-BB5E-F8E8AFF28751}"/>
              </a:ext>
            </a:extLst>
          </p:cNvPr>
          <p:cNvSpPr/>
          <p:nvPr/>
        </p:nvSpPr>
        <p:spPr>
          <a:xfrm>
            <a:off x="5209406" y="4225652"/>
            <a:ext cx="3312368" cy="93610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normAutofit/>
          </a:bodyPr>
          <a:lstStyle/>
          <a:p>
            <a:pPr marL="152400" lvl="0">
              <a:buSzPts val="1200"/>
            </a:pPr>
            <a:r>
              <a:rPr lang="en-US" sz="2400" dirty="0"/>
              <a:t>Local residents </a:t>
            </a:r>
          </a:p>
          <a:p>
            <a:pPr marL="152400" lvl="0">
              <a:buSzPts val="1200"/>
            </a:pPr>
            <a:r>
              <a:rPr lang="en-US" sz="2000" dirty="0"/>
              <a:t>(B2C customers)</a:t>
            </a:r>
          </a:p>
        </p:txBody>
      </p:sp>
      <p:sp>
        <p:nvSpPr>
          <p:cNvPr id="11" name="Rechteck 10">
            <a:extLst>
              <a:ext uri="{FF2B5EF4-FFF2-40B4-BE49-F238E27FC236}">
                <a16:creationId xmlns:a16="http://schemas.microsoft.com/office/drawing/2014/main" id="{EA96129A-6830-C744-8289-CCB6836880B1}"/>
              </a:ext>
            </a:extLst>
          </p:cNvPr>
          <p:cNvSpPr/>
          <p:nvPr/>
        </p:nvSpPr>
        <p:spPr>
          <a:xfrm>
            <a:off x="5209406" y="1489348"/>
            <a:ext cx="3323034" cy="937326"/>
          </a:xfrm>
          <a:prstGeom prst="rect">
            <a:avLst/>
          </a:prstGeom>
          <a:noFill/>
          <a:ln w="317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normAutofit/>
          </a:bodyPr>
          <a:lstStyle/>
          <a:p>
            <a:pPr algn="ctr"/>
            <a:endParaRPr lang="en-US" sz="2400" b="1" dirty="0"/>
          </a:p>
        </p:txBody>
      </p:sp>
    </p:spTree>
    <p:extLst>
      <p:ext uri="{BB962C8B-B14F-4D97-AF65-F5344CB8AC3E}">
        <p14:creationId xmlns:p14="http://schemas.microsoft.com/office/powerpoint/2010/main" val="8108916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56FB31D-E40B-5E4E-A5D1-E4B9274206DB}"/>
              </a:ext>
            </a:extLst>
          </p:cNvPr>
          <p:cNvSpPr>
            <a:spLocks noGrp="1"/>
          </p:cNvSpPr>
          <p:nvPr>
            <p:ph type="title"/>
          </p:nvPr>
        </p:nvSpPr>
        <p:spPr/>
        <p:txBody>
          <a:bodyPr/>
          <a:lstStyle/>
          <a:p>
            <a:r>
              <a:rPr lang="en-US"/>
              <a:t>Step 2: Define Current Value for Each Customer</a:t>
            </a:r>
          </a:p>
        </p:txBody>
      </p:sp>
      <p:sp>
        <p:nvSpPr>
          <p:cNvPr id="3" name="Fußzeilenplatzhalter 2">
            <a:extLst>
              <a:ext uri="{FF2B5EF4-FFF2-40B4-BE49-F238E27FC236}">
                <a16:creationId xmlns:a16="http://schemas.microsoft.com/office/drawing/2014/main" id="{63690FBE-FE12-B147-A400-8A8BD4D180BC}"/>
              </a:ext>
            </a:extLst>
          </p:cNvPr>
          <p:cNvSpPr>
            <a:spLocks noGrp="1"/>
          </p:cNvSpPr>
          <p:nvPr>
            <p:ph type="ftr" sz="quarter" idx="11"/>
          </p:nvPr>
        </p:nvSpPr>
        <p:spPr/>
        <p:txBody>
          <a:bodyPr/>
          <a:lstStyle/>
          <a:p>
            <a:r>
              <a:rPr lang="de-CH" noProof="0"/>
              <a:t>EMERITUS - Digital Strategies for Business: Leading the Next Generation Enterprise</a:t>
            </a:r>
          </a:p>
        </p:txBody>
      </p:sp>
      <p:sp>
        <p:nvSpPr>
          <p:cNvPr id="4" name="Foliennummernplatzhalter 3">
            <a:extLst>
              <a:ext uri="{FF2B5EF4-FFF2-40B4-BE49-F238E27FC236}">
                <a16:creationId xmlns:a16="http://schemas.microsoft.com/office/drawing/2014/main" id="{90E77842-0DB2-2A48-83D6-D039B0254091}"/>
              </a:ext>
            </a:extLst>
          </p:cNvPr>
          <p:cNvSpPr>
            <a:spLocks noGrp="1"/>
          </p:cNvSpPr>
          <p:nvPr>
            <p:ph type="sldNum" sz="quarter" idx="12"/>
          </p:nvPr>
        </p:nvSpPr>
        <p:spPr/>
        <p:txBody>
          <a:bodyPr/>
          <a:lstStyle/>
          <a:p>
            <a:fld id="{5E115662-413A-4888-B9BC-797CDE14544F}" type="slidenum">
              <a:rPr lang="de-CH" noProof="0" smtClean="0"/>
              <a:t>5</a:t>
            </a:fld>
            <a:endParaRPr lang="de-CH" noProof="0"/>
          </a:p>
        </p:txBody>
      </p:sp>
      <p:graphicFrame>
        <p:nvGraphicFramePr>
          <p:cNvPr id="6" name="Shape 70">
            <a:extLst>
              <a:ext uri="{FF2B5EF4-FFF2-40B4-BE49-F238E27FC236}">
                <a16:creationId xmlns:a16="http://schemas.microsoft.com/office/drawing/2014/main" id="{3084B233-E4DB-C646-8308-724CF9992073}"/>
              </a:ext>
            </a:extLst>
          </p:cNvPr>
          <p:cNvGraphicFramePr/>
          <p:nvPr>
            <p:extLst>
              <p:ext uri="{D42A27DB-BD31-4B8C-83A1-F6EECF244321}">
                <p14:modId xmlns:p14="http://schemas.microsoft.com/office/powerpoint/2010/main" val="550975870"/>
              </p:ext>
            </p:extLst>
          </p:nvPr>
        </p:nvGraphicFramePr>
        <p:xfrm>
          <a:off x="827584" y="1726020"/>
          <a:ext cx="7694450" cy="3474600"/>
        </p:xfrm>
        <a:graphic>
          <a:graphicData uri="http://schemas.openxmlformats.org/drawingml/2006/table">
            <a:tbl>
              <a:tblPr>
                <a:noFill/>
              </a:tblPr>
              <a:tblGrid>
                <a:gridCol w="1852125">
                  <a:extLst>
                    <a:ext uri="{9D8B030D-6E8A-4147-A177-3AD203B41FA5}">
                      <a16:colId xmlns:a16="http://schemas.microsoft.com/office/drawing/2014/main" val="20000"/>
                    </a:ext>
                  </a:extLst>
                </a:gridCol>
                <a:gridCol w="3506550">
                  <a:extLst>
                    <a:ext uri="{9D8B030D-6E8A-4147-A177-3AD203B41FA5}">
                      <a16:colId xmlns:a16="http://schemas.microsoft.com/office/drawing/2014/main" val="20001"/>
                    </a:ext>
                  </a:extLst>
                </a:gridCol>
                <a:gridCol w="2335775">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r>
                        <a:rPr lang="en-US" sz="1200" b="1" noProof="0"/>
                        <a:t>Customer Type</a:t>
                      </a:r>
                    </a:p>
                  </a:txBody>
                  <a:tcPr marL="91425" marR="91425" marT="91425" marB="91425">
                    <a:solidFill>
                      <a:srgbClr val="9FC5E8"/>
                    </a:solidFill>
                  </a:tcPr>
                </a:tc>
                <a:tc>
                  <a:txBody>
                    <a:bodyPr/>
                    <a:lstStyle/>
                    <a:p>
                      <a:pPr marL="0" lvl="0" indent="0">
                        <a:spcBef>
                          <a:spcPts val="0"/>
                        </a:spcBef>
                        <a:spcAft>
                          <a:spcPts val="0"/>
                        </a:spcAft>
                        <a:buNone/>
                      </a:pPr>
                      <a:r>
                        <a:rPr lang="en-US" sz="1200" b="1" noProof="0"/>
                        <a:t>Value elements </a:t>
                      </a:r>
                    </a:p>
                    <a:p>
                      <a:pPr marL="0" lvl="0" indent="0">
                        <a:spcBef>
                          <a:spcPts val="0"/>
                        </a:spcBef>
                        <a:spcAft>
                          <a:spcPts val="0"/>
                        </a:spcAft>
                        <a:buNone/>
                      </a:pPr>
                      <a:r>
                        <a:rPr lang="en-US" sz="1200" b="1" noProof="0"/>
                        <a:t>(What benefits do they gain?)</a:t>
                      </a:r>
                    </a:p>
                  </a:txBody>
                  <a:tcPr marL="91425" marR="91425" marT="91425" marB="91425">
                    <a:solidFill>
                      <a:srgbClr val="9FC5E8"/>
                    </a:solidFill>
                  </a:tcPr>
                </a:tc>
                <a:tc>
                  <a:txBody>
                    <a:bodyPr/>
                    <a:lstStyle/>
                    <a:p>
                      <a:pPr marL="0" lvl="0" indent="0">
                        <a:spcBef>
                          <a:spcPts val="0"/>
                        </a:spcBef>
                        <a:spcAft>
                          <a:spcPts val="0"/>
                        </a:spcAft>
                        <a:buNone/>
                      </a:pPr>
                      <a:r>
                        <a:rPr lang="en-US" sz="1200" b="1" noProof="0"/>
                        <a:t>Overall value proposition</a:t>
                      </a:r>
                    </a:p>
                  </a:txBody>
                  <a:tcPr marL="91425" marR="91425" marT="91425" marB="91425">
                    <a:solidFill>
                      <a:srgbClr val="9FC5E8"/>
                    </a:solidFill>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200" noProof="0" dirty="0"/>
                        <a:t>Shops</a:t>
                      </a:r>
                    </a:p>
                  </a:txBody>
                  <a:tcPr marL="91425" marR="91425" marT="91425" marB="91425"/>
                </a:tc>
                <a:tc>
                  <a:txBody>
                    <a:bodyPr/>
                    <a:lstStyle/>
                    <a:p>
                      <a:pPr marL="457200" lvl="0" indent="-304800" rtl="0">
                        <a:spcBef>
                          <a:spcPts val="0"/>
                        </a:spcBef>
                        <a:spcAft>
                          <a:spcPts val="0"/>
                        </a:spcAft>
                        <a:buSzPts val="1200"/>
                        <a:buChar char="●"/>
                      </a:pPr>
                      <a:r>
                        <a:rPr lang="en-US" sz="1200" b="1" noProof="0" dirty="0"/>
                        <a:t>High customer frequency</a:t>
                      </a:r>
                    </a:p>
                    <a:p>
                      <a:pPr marL="457200" lvl="0" indent="-304800" rtl="0">
                        <a:spcBef>
                          <a:spcPts val="0"/>
                        </a:spcBef>
                        <a:spcAft>
                          <a:spcPts val="0"/>
                        </a:spcAft>
                        <a:buSzPts val="1200"/>
                        <a:buChar char="●"/>
                      </a:pPr>
                      <a:r>
                        <a:rPr lang="en-US" sz="1200" b="1" noProof="0" dirty="0"/>
                        <a:t>Access to potential customers </a:t>
                      </a:r>
                      <a:r>
                        <a:rPr lang="en-US" sz="1200" noProof="0" dirty="0"/>
                        <a:t>who need goods for their journey (e.g. food, drinks)</a:t>
                      </a:r>
                    </a:p>
                    <a:p>
                      <a:pPr marL="457200" lvl="0" indent="-304800">
                        <a:spcBef>
                          <a:spcPts val="0"/>
                        </a:spcBef>
                        <a:spcAft>
                          <a:spcPts val="0"/>
                        </a:spcAft>
                        <a:buSzPts val="1200"/>
                        <a:buChar char="●"/>
                      </a:pPr>
                      <a:r>
                        <a:rPr lang="en-US" sz="1200" b="1" noProof="0" dirty="0"/>
                        <a:t>Extended opening hours </a:t>
                      </a:r>
                      <a:r>
                        <a:rPr lang="en-US" sz="1200" noProof="0" dirty="0"/>
                        <a:t>thanks to a special law (evening, weekends)</a:t>
                      </a:r>
                    </a:p>
                  </a:txBody>
                  <a:tcPr marL="91425" marR="91425" marT="91425" marB="91425"/>
                </a:tc>
                <a:tc>
                  <a:txBody>
                    <a:bodyPr/>
                    <a:lstStyle/>
                    <a:p>
                      <a:pPr marL="0" lvl="0" indent="0">
                        <a:spcBef>
                          <a:spcPts val="0"/>
                        </a:spcBef>
                        <a:spcAft>
                          <a:spcPts val="0"/>
                        </a:spcAft>
                        <a:buNone/>
                      </a:pPr>
                      <a:r>
                        <a:rPr lang="en-US" sz="1200" b="1" noProof="0" dirty="0"/>
                        <a:t>Optimal location for accessing travelers during the whole day including weekends. </a:t>
                      </a:r>
                    </a:p>
                  </a:txBody>
                  <a:tcPr marL="91425" marR="91425" marT="91425" marB="91425"/>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200" noProof="0" dirty="0"/>
                        <a:t>Travelers</a:t>
                      </a:r>
                    </a:p>
                  </a:txBody>
                  <a:tcPr marL="91425" marR="91425" marT="91425" marB="91425"/>
                </a:tc>
                <a:tc>
                  <a:txBody>
                    <a:bodyPr/>
                    <a:lstStyle/>
                    <a:p>
                      <a:pPr marL="457200" lvl="0" indent="-304800" rtl="0">
                        <a:spcBef>
                          <a:spcPts val="0"/>
                        </a:spcBef>
                        <a:spcAft>
                          <a:spcPts val="0"/>
                        </a:spcAft>
                        <a:buSzPts val="1200"/>
                        <a:buChar char="●"/>
                      </a:pPr>
                      <a:r>
                        <a:rPr lang="en-US" sz="1200" b="0" noProof="0" dirty="0"/>
                        <a:t>Utilization of waiting time with </a:t>
                      </a:r>
                      <a:r>
                        <a:rPr lang="en-US" sz="1200" noProof="0" dirty="0"/>
                        <a:t>shopping</a:t>
                      </a:r>
                    </a:p>
                    <a:p>
                      <a:pPr marL="457200" lvl="0" indent="-304800" rtl="0">
                        <a:spcBef>
                          <a:spcPts val="0"/>
                        </a:spcBef>
                        <a:spcAft>
                          <a:spcPts val="0"/>
                        </a:spcAft>
                        <a:buSzPts val="1200"/>
                        <a:buChar char="●"/>
                      </a:pPr>
                      <a:r>
                        <a:rPr lang="en-US" sz="1200" b="0" noProof="0" dirty="0"/>
                        <a:t>Easy access to </a:t>
                      </a:r>
                      <a:r>
                        <a:rPr lang="en-US" sz="1200" noProof="0" dirty="0"/>
                        <a:t>required goods</a:t>
                      </a:r>
                    </a:p>
                    <a:p>
                      <a:pPr marL="457200" lvl="0" indent="-304800">
                        <a:spcBef>
                          <a:spcPts val="0"/>
                        </a:spcBef>
                        <a:spcAft>
                          <a:spcPts val="0"/>
                        </a:spcAft>
                        <a:buSzPts val="1200"/>
                        <a:buChar char="●"/>
                      </a:pPr>
                      <a:r>
                        <a:rPr lang="en-US" sz="1200" noProof="0" dirty="0"/>
                        <a:t>Broad offer of goods (food, flowers, clothes, pharmacy, …)</a:t>
                      </a:r>
                    </a:p>
                  </a:txBody>
                  <a:tcPr marL="91425" marR="91425" marT="91425" marB="91425"/>
                </a:tc>
                <a:tc>
                  <a:txBody>
                    <a:bodyPr/>
                    <a:lstStyle/>
                    <a:p>
                      <a:pPr marL="0" lvl="0" indent="0">
                        <a:spcBef>
                          <a:spcPts val="0"/>
                        </a:spcBef>
                        <a:spcAft>
                          <a:spcPts val="0"/>
                        </a:spcAft>
                        <a:buNone/>
                      </a:pPr>
                      <a:r>
                        <a:rPr lang="en-US" sz="1200" noProof="0"/>
                        <a:t>Optimal utilization of waiting time through convenient shopping on their journey with few to no loss of time.</a:t>
                      </a:r>
                    </a:p>
                  </a:txBody>
                  <a:tcPr marL="91425" marR="91425" marT="91425" marB="91425"/>
                </a:tc>
                <a:extLst>
                  <a:ext uri="{0D108BD9-81ED-4DB2-BD59-A6C34878D82A}">
                    <a16:rowId xmlns:a16="http://schemas.microsoft.com/office/drawing/2014/main" val="10002"/>
                  </a:ext>
                </a:extLst>
              </a:tr>
              <a:tr h="381000">
                <a:tc>
                  <a:txBody>
                    <a:bodyPr/>
                    <a:lstStyle/>
                    <a:p>
                      <a:pPr marL="0" lvl="0" indent="0" rtl="0">
                        <a:spcBef>
                          <a:spcPts val="0"/>
                        </a:spcBef>
                        <a:spcAft>
                          <a:spcPts val="0"/>
                        </a:spcAft>
                        <a:buNone/>
                      </a:pPr>
                      <a:r>
                        <a:rPr lang="en-US" sz="1200" noProof="0"/>
                        <a:t>Local residents</a:t>
                      </a:r>
                    </a:p>
                  </a:txBody>
                  <a:tcPr marL="91425" marR="91425" marT="91425" marB="91425"/>
                </a:tc>
                <a:tc>
                  <a:txBody>
                    <a:bodyPr/>
                    <a:lstStyle/>
                    <a:p>
                      <a:pPr marL="457200" lvl="0" indent="-304800" rtl="0">
                        <a:spcBef>
                          <a:spcPts val="0"/>
                        </a:spcBef>
                        <a:spcAft>
                          <a:spcPts val="0"/>
                        </a:spcAft>
                        <a:buSzPts val="1200"/>
                        <a:buChar char="●"/>
                      </a:pPr>
                      <a:r>
                        <a:rPr lang="en-US" sz="1200" b="0" noProof="0" dirty="0"/>
                        <a:t>Central location of </a:t>
                      </a:r>
                      <a:r>
                        <a:rPr lang="en-US" sz="1200" noProof="0" dirty="0"/>
                        <a:t>the train station</a:t>
                      </a:r>
                    </a:p>
                    <a:p>
                      <a:pPr marL="457200" lvl="0" indent="-304800" rtl="0">
                        <a:spcBef>
                          <a:spcPts val="0"/>
                        </a:spcBef>
                        <a:spcAft>
                          <a:spcPts val="0"/>
                        </a:spcAft>
                        <a:buSzPts val="1200"/>
                        <a:buChar char="●"/>
                      </a:pPr>
                      <a:r>
                        <a:rPr lang="en-US" sz="1200" noProof="0" dirty="0"/>
                        <a:t>Extended opening hours thanks to a special law (evening, weekend)</a:t>
                      </a:r>
                    </a:p>
                  </a:txBody>
                  <a:tcPr marL="91425" marR="91425" marT="91425" marB="91425"/>
                </a:tc>
                <a:tc>
                  <a:txBody>
                    <a:bodyPr/>
                    <a:lstStyle/>
                    <a:p>
                      <a:pPr marL="0" lvl="0" indent="0" rtl="0">
                        <a:spcBef>
                          <a:spcPts val="0"/>
                        </a:spcBef>
                        <a:spcAft>
                          <a:spcPts val="0"/>
                        </a:spcAft>
                        <a:buNone/>
                      </a:pPr>
                      <a:r>
                        <a:rPr lang="en-US" sz="1200" noProof="0" dirty="0"/>
                        <a:t>Close-by shopping at any time. </a:t>
                      </a:r>
                    </a:p>
                  </a:txBody>
                  <a:tcPr marL="91425" marR="91425" marT="91425" marB="91425"/>
                </a:tc>
                <a:extLst>
                  <a:ext uri="{0D108BD9-81ED-4DB2-BD59-A6C34878D82A}">
                    <a16:rowId xmlns:a16="http://schemas.microsoft.com/office/drawing/2014/main" val="10003"/>
                  </a:ext>
                </a:extLst>
              </a:tr>
            </a:tbl>
          </a:graphicData>
        </a:graphic>
      </p:graphicFrame>
      <p:sp>
        <p:nvSpPr>
          <p:cNvPr id="7" name="Rechteck 6">
            <a:extLst>
              <a:ext uri="{FF2B5EF4-FFF2-40B4-BE49-F238E27FC236}">
                <a16:creationId xmlns:a16="http://schemas.microsoft.com/office/drawing/2014/main" id="{AC5891BF-C43A-3C40-91D0-0E6C13C8CF53}"/>
              </a:ext>
            </a:extLst>
          </p:cNvPr>
          <p:cNvSpPr/>
          <p:nvPr/>
        </p:nvSpPr>
        <p:spPr>
          <a:xfrm>
            <a:off x="714406" y="2209428"/>
            <a:ext cx="7920806" cy="1440160"/>
          </a:xfrm>
          <a:prstGeom prst="rect">
            <a:avLst/>
          </a:prstGeom>
          <a:noFill/>
          <a:ln w="317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normAutofit/>
          </a:bodyPr>
          <a:lstStyle/>
          <a:p>
            <a:pPr algn="ctr"/>
            <a:endParaRPr lang="en-US" sz="2400" b="1" dirty="0"/>
          </a:p>
        </p:txBody>
      </p:sp>
    </p:spTree>
    <p:extLst>
      <p:ext uri="{BB962C8B-B14F-4D97-AF65-F5344CB8AC3E}">
        <p14:creationId xmlns:p14="http://schemas.microsoft.com/office/powerpoint/2010/main" val="190572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6C6CE5A-0C17-4548-8D0A-15D4563E808A}"/>
              </a:ext>
            </a:extLst>
          </p:cNvPr>
          <p:cNvSpPr>
            <a:spLocks noGrp="1"/>
          </p:cNvSpPr>
          <p:nvPr>
            <p:ph type="title"/>
          </p:nvPr>
        </p:nvSpPr>
        <p:spPr/>
        <p:txBody>
          <a:bodyPr/>
          <a:lstStyle/>
          <a:p>
            <a:r>
              <a:rPr lang="en-US"/>
              <a:t>Step 3: Identify Emerging Threats</a:t>
            </a:r>
          </a:p>
        </p:txBody>
      </p:sp>
      <p:sp>
        <p:nvSpPr>
          <p:cNvPr id="3" name="Fußzeilenplatzhalter 2">
            <a:extLst>
              <a:ext uri="{FF2B5EF4-FFF2-40B4-BE49-F238E27FC236}">
                <a16:creationId xmlns:a16="http://schemas.microsoft.com/office/drawing/2014/main" id="{704C1852-C59E-E541-A3F2-5806C1010E79}"/>
              </a:ext>
            </a:extLst>
          </p:cNvPr>
          <p:cNvSpPr>
            <a:spLocks noGrp="1"/>
          </p:cNvSpPr>
          <p:nvPr>
            <p:ph type="ftr" sz="quarter" idx="11"/>
          </p:nvPr>
        </p:nvSpPr>
        <p:spPr/>
        <p:txBody>
          <a:bodyPr/>
          <a:lstStyle/>
          <a:p>
            <a:r>
              <a:rPr lang="de-CH" noProof="0"/>
              <a:t>EMERITUS - Digital Strategies for Business: Leading the Next Generation Enterprise</a:t>
            </a:r>
          </a:p>
        </p:txBody>
      </p:sp>
      <p:sp>
        <p:nvSpPr>
          <p:cNvPr id="4" name="Foliennummernplatzhalter 3">
            <a:extLst>
              <a:ext uri="{FF2B5EF4-FFF2-40B4-BE49-F238E27FC236}">
                <a16:creationId xmlns:a16="http://schemas.microsoft.com/office/drawing/2014/main" id="{77955E9E-68B3-344D-9B06-43BA758CFE8A}"/>
              </a:ext>
            </a:extLst>
          </p:cNvPr>
          <p:cNvSpPr>
            <a:spLocks noGrp="1"/>
          </p:cNvSpPr>
          <p:nvPr>
            <p:ph type="sldNum" sz="quarter" idx="12"/>
          </p:nvPr>
        </p:nvSpPr>
        <p:spPr/>
        <p:txBody>
          <a:bodyPr/>
          <a:lstStyle/>
          <a:p>
            <a:fld id="{5E115662-413A-4888-B9BC-797CDE14544F}" type="slidenum">
              <a:rPr lang="de-CH" noProof="0" smtClean="0"/>
              <a:t>6</a:t>
            </a:fld>
            <a:endParaRPr lang="de-CH" noProof="0"/>
          </a:p>
        </p:txBody>
      </p:sp>
      <p:graphicFrame>
        <p:nvGraphicFramePr>
          <p:cNvPr id="6" name="Shape 77">
            <a:extLst>
              <a:ext uri="{FF2B5EF4-FFF2-40B4-BE49-F238E27FC236}">
                <a16:creationId xmlns:a16="http://schemas.microsoft.com/office/drawing/2014/main" id="{0CB411C5-A6F0-0540-97C1-5CD32DC2694A}"/>
              </a:ext>
            </a:extLst>
          </p:cNvPr>
          <p:cNvGraphicFramePr/>
          <p:nvPr>
            <p:extLst>
              <p:ext uri="{D42A27DB-BD31-4B8C-83A1-F6EECF244321}">
                <p14:modId xmlns:p14="http://schemas.microsoft.com/office/powerpoint/2010/main" val="4272271565"/>
              </p:ext>
            </p:extLst>
          </p:nvPr>
        </p:nvGraphicFramePr>
        <p:xfrm>
          <a:off x="669022" y="1599878"/>
          <a:ext cx="8151450" cy="3306990"/>
        </p:xfrm>
        <a:graphic>
          <a:graphicData uri="http://schemas.openxmlformats.org/drawingml/2006/table">
            <a:tbl>
              <a:tblPr>
                <a:noFill/>
              </a:tblPr>
              <a:tblGrid>
                <a:gridCol w="2239750">
                  <a:extLst>
                    <a:ext uri="{9D8B030D-6E8A-4147-A177-3AD203B41FA5}">
                      <a16:colId xmlns:a16="http://schemas.microsoft.com/office/drawing/2014/main" val="20000"/>
                    </a:ext>
                  </a:extLst>
                </a:gridCol>
                <a:gridCol w="5911700">
                  <a:extLst>
                    <a:ext uri="{9D8B030D-6E8A-4147-A177-3AD203B41FA5}">
                      <a16:colId xmlns:a16="http://schemas.microsoft.com/office/drawing/2014/main" val="20001"/>
                    </a:ext>
                  </a:extLst>
                </a:gridCol>
              </a:tblGrid>
              <a:tr h="381000">
                <a:tc>
                  <a:txBody>
                    <a:bodyPr/>
                    <a:lstStyle/>
                    <a:p>
                      <a:pPr marL="0" lvl="0" indent="0">
                        <a:spcBef>
                          <a:spcPts val="0"/>
                        </a:spcBef>
                        <a:spcAft>
                          <a:spcPts val="0"/>
                        </a:spcAft>
                        <a:buNone/>
                      </a:pPr>
                      <a:r>
                        <a:rPr lang="en-US" sz="1200" b="1" noProof="0"/>
                        <a:t>Source</a:t>
                      </a:r>
                    </a:p>
                  </a:txBody>
                  <a:tcPr marL="91425" marR="91425" marT="91425" marB="91425">
                    <a:solidFill>
                      <a:srgbClr val="9FC5E8"/>
                    </a:solidFill>
                  </a:tcPr>
                </a:tc>
                <a:tc>
                  <a:txBody>
                    <a:bodyPr/>
                    <a:lstStyle/>
                    <a:p>
                      <a:pPr marL="0" lvl="0" indent="0">
                        <a:spcBef>
                          <a:spcPts val="0"/>
                        </a:spcBef>
                        <a:spcAft>
                          <a:spcPts val="0"/>
                        </a:spcAft>
                        <a:buNone/>
                      </a:pPr>
                      <a:r>
                        <a:rPr lang="en-US" sz="1200" b="1" noProof="0"/>
                        <a:t>Examples</a:t>
                      </a:r>
                    </a:p>
                  </a:txBody>
                  <a:tcPr marL="91425" marR="91425" marT="91425" marB="91425">
                    <a:solidFill>
                      <a:srgbClr val="9FC5E8"/>
                    </a:solidFill>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200" noProof="0"/>
                        <a:t>New technologies</a:t>
                      </a:r>
                    </a:p>
                  </a:txBody>
                  <a:tcPr marL="91425" marR="91425" marT="91425" marB="91425"/>
                </a:tc>
                <a:tc>
                  <a:txBody>
                    <a:bodyPr/>
                    <a:lstStyle/>
                    <a:p>
                      <a:pPr marL="457200" lvl="0" indent="-304800" rtl="0">
                        <a:spcBef>
                          <a:spcPts val="0"/>
                        </a:spcBef>
                        <a:spcAft>
                          <a:spcPts val="0"/>
                        </a:spcAft>
                        <a:buSzPts val="1200"/>
                        <a:buChar char="●"/>
                      </a:pPr>
                      <a:r>
                        <a:rPr lang="en-US" sz="1200" b="1" noProof="0" dirty="0"/>
                        <a:t>Self driving cars </a:t>
                      </a:r>
                      <a:r>
                        <a:rPr lang="en-US" sz="1200" noProof="0" dirty="0"/>
                        <a:t>might change the travel behavior of travelers, not passing the train station anymore</a:t>
                      </a:r>
                    </a:p>
                    <a:p>
                      <a:pPr marL="457200" lvl="0" indent="-304800" rtl="0">
                        <a:spcBef>
                          <a:spcPts val="0"/>
                        </a:spcBef>
                        <a:spcAft>
                          <a:spcPts val="0"/>
                        </a:spcAft>
                        <a:buSzPts val="1200"/>
                        <a:buChar char="●"/>
                      </a:pPr>
                      <a:r>
                        <a:rPr lang="en-US" sz="1200" noProof="0" dirty="0"/>
                        <a:t>Smartphones allow real-time price comparison</a:t>
                      </a:r>
                    </a:p>
                    <a:p>
                      <a:pPr marL="457200" lvl="0" indent="-304800" rtl="0">
                        <a:spcBef>
                          <a:spcPts val="0"/>
                        </a:spcBef>
                        <a:spcAft>
                          <a:spcPts val="0"/>
                        </a:spcAft>
                        <a:buSzPts val="1200"/>
                        <a:buChar char="●"/>
                      </a:pPr>
                      <a:r>
                        <a:rPr lang="en-US" sz="1200" noProof="0" dirty="0"/>
                        <a:t>Real time access to train schedules decreases the waiting time of travelers at the train station. </a:t>
                      </a:r>
                    </a:p>
                  </a:txBody>
                  <a:tcPr marL="91425" marR="91425" marT="91425" marB="91425"/>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200" b="1" noProof="0" dirty="0"/>
                        <a:t>Changing customer needs</a:t>
                      </a:r>
                    </a:p>
                  </a:txBody>
                  <a:tcPr marL="91425" marR="91425" marT="91425" marB="91425"/>
                </a:tc>
                <a:tc>
                  <a:txBody>
                    <a:bodyPr/>
                    <a:lstStyle/>
                    <a:p>
                      <a:pPr marL="457200" lvl="0" indent="-304800" rtl="0">
                        <a:spcBef>
                          <a:spcPts val="0"/>
                        </a:spcBef>
                        <a:spcAft>
                          <a:spcPts val="0"/>
                        </a:spcAft>
                        <a:buSzPts val="1200"/>
                        <a:buChar char="●"/>
                      </a:pPr>
                      <a:r>
                        <a:rPr lang="en-US" sz="1200" b="1" noProof="0" dirty="0"/>
                        <a:t>Remote work leads to less frequencies in the train station, because people don’t have to travel to work anymore</a:t>
                      </a:r>
                    </a:p>
                    <a:p>
                      <a:pPr marL="457200" lvl="0" indent="-304800" rtl="0">
                        <a:spcBef>
                          <a:spcPts val="0"/>
                        </a:spcBef>
                        <a:spcAft>
                          <a:spcPts val="0"/>
                        </a:spcAft>
                        <a:buSzPts val="1200"/>
                        <a:buChar char="●"/>
                      </a:pPr>
                      <a:r>
                        <a:rPr lang="en-US" sz="1200" noProof="0" dirty="0"/>
                        <a:t>Shops need more space to create a better experience</a:t>
                      </a:r>
                    </a:p>
                    <a:p>
                      <a:pPr marL="457200" lvl="0" indent="-304800" rtl="0">
                        <a:spcBef>
                          <a:spcPts val="0"/>
                        </a:spcBef>
                        <a:spcAft>
                          <a:spcPts val="0"/>
                        </a:spcAft>
                        <a:buSzPts val="1200"/>
                        <a:buChar char="●"/>
                      </a:pPr>
                      <a:r>
                        <a:rPr lang="en-US" sz="1200" noProof="0" dirty="0"/>
                        <a:t>Travelers change their food consumption behavior to healthier food</a:t>
                      </a:r>
                    </a:p>
                    <a:p>
                      <a:pPr marL="457200" lvl="0" indent="-304800" rtl="0">
                        <a:spcBef>
                          <a:spcPts val="0"/>
                        </a:spcBef>
                        <a:spcAft>
                          <a:spcPts val="0"/>
                        </a:spcAft>
                        <a:buSzPts val="1200"/>
                        <a:buChar char="●"/>
                      </a:pPr>
                      <a:r>
                        <a:rPr lang="en-US" sz="1200" noProof="0" dirty="0"/>
                        <a:t>Travelers order goods at home </a:t>
                      </a:r>
                    </a:p>
                  </a:txBody>
                  <a:tcPr marL="91425" marR="91425" marT="91425" marB="91425"/>
                </a:tc>
                <a:extLst>
                  <a:ext uri="{0D108BD9-81ED-4DB2-BD59-A6C34878D82A}">
                    <a16:rowId xmlns:a16="http://schemas.microsoft.com/office/drawing/2014/main" val="10002"/>
                  </a:ext>
                </a:extLst>
              </a:tr>
              <a:tr h="381000">
                <a:tc>
                  <a:txBody>
                    <a:bodyPr/>
                    <a:lstStyle/>
                    <a:p>
                      <a:pPr marL="0" lvl="0" indent="0">
                        <a:spcBef>
                          <a:spcPts val="0"/>
                        </a:spcBef>
                        <a:spcAft>
                          <a:spcPts val="0"/>
                        </a:spcAft>
                        <a:buNone/>
                      </a:pPr>
                      <a:r>
                        <a:rPr lang="en-US" sz="1200" noProof="0"/>
                        <a:t>New competitors</a:t>
                      </a:r>
                    </a:p>
                  </a:txBody>
                  <a:tcPr marL="91425" marR="91425" marT="91425" marB="91425"/>
                </a:tc>
                <a:tc>
                  <a:txBody>
                    <a:bodyPr/>
                    <a:lstStyle/>
                    <a:p>
                      <a:pPr marL="457200" lvl="0" indent="-304800" rtl="0">
                        <a:spcBef>
                          <a:spcPts val="0"/>
                        </a:spcBef>
                        <a:spcAft>
                          <a:spcPts val="0"/>
                        </a:spcAft>
                        <a:buSzPts val="1200"/>
                        <a:buChar char="●"/>
                      </a:pPr>
                      <a:r>
                        <a:rPr lang="en-US" sz="1200" b="1" noProof="0" dirty="0"/>
                        <a:t>Rise of online shops </a:t>
                      </a:r>
                    </a:p>
                    <a:p>
                      <a:pPr marL="457200" lvl="0" indent="-304800" rtl="0">
                        <a:spcBef>
                          <a:spcPts val="0"/>
                        </a:spcBef>
                        <a:spcAft>
                          <a:spcPts val="0"/>
                        </a:spcAft>
                        <a:buSzPts val="1200"/>
                        <a:buChar char="●"/>
                      </a:pPr>
                      <a:r>
                        <a:rPr lang="en-US" sz="1200" noProof="0" dirty="0"/>
                        <a:t>New business models in retail (Click &amp; Collect, …)</a:t>
                      </a:r>
                    </a:p>
                    <a:p>
                      <a:pPr marL="457200" lvl="0" indent="-304800">
                        <a:spcBef>
                          <a:spcPts val="0"/>
                        </a:spcBef>
                        <a:spcAft>
                          <a:spcPts val="0"/>
                        </a:spcAft>
                        <a:buSzPts val="1200"/>
                        <a:buChar char="●"/>
                      </a:pPr>
                      <a:r>
                        <a:rPr lang="en-US" sz="1200" b="1" noProof="0" dirty="0"/>
                        <a:t>Shops offering more “customer experience”</a:t>
                      </a:r>
                    </a:p>
                  </a:txBody>
                  <a:tcPr marL="91425" marR="91425" marT="91425" marB="91425"/>
                </a:tc>
                <a:extLst>
                  <a:ext uri="{0D108BD9-81ED-4DB2-BD59-A6C34878D82A}">
                    <a16:rowId xmlns:a16="http://schemas.microsoft.com/office/drawing/2014/main" val="10003"/>
                  </a:ext>
                </a:extLst>
              </a:tr>
            </a:tbl>
          </a:graphicData>
        </a:graphic>
      </p:graphicFrame>
      <p:sp>
        <p:nvSpPr>
          <p:cNvPr id="7" name="Rechteck 6">
            <a:extLst>
              <a:ext uri="{FF2B5EF4-FFF2-40B4-BE49-F238E27FC236}">
                <a16:creationId xmlns:a16="http://schemas.microsoft.com/office/drawing/2014/main" id="{A43B009B-5CDE-614E-9908-8F3370E37111}"/>
              </a:ext>
            </a:extLst>
          </p:cNvPr>
          <p:cNvSpPr/>
          <p:nvPr/>
        </p:nvSpPr>
        <p:spPr>
          <a:xfrm>
            <a:off x="576126" y="3001516"/>
            <a:ext cx="8316354" cy="2016224"/>
          </a:xfrm>
          <a:prstGeom prst="rect">
            <a:avLst/>
          </a:prstGeom>
          <a:noFill/>
          <a:ln w="317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normAutofit/>
          </a:bodyPr>
          <a:lstStyle/>
          <a:p>
            <a:pPr algn="ctr"/>
            <a:endParaRPr lang="en-US" sz="2400" b="1" dirty="0"/>
          </a:p>
        </p:txBody>
      </p:sp>
    </p:spTree>
    <p:extLst>
      <p:ext uri="{BB962C8B-B14F-4D97-AF65-F5344CB8AC3E}">
        <p14:creationId xmlns:p14="http://schemas.microsoft.com/office/powerpoint/2010/main" val="1399848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0F968A-661E-C542-9F08-D4CEE066A8CF}"/>
              </a:ext>
            </a:extLst>
          </p:cNvPr>
          <p:cNvSpPr>
            <a:spLocks noGrp="1"/>
          </p:cNvSpPr>
          <p:nvPr>
            <p:ph type="title"/>
          </p:nvPr>
        </p:nvSpPr>
        <p:spPr/>
        <p:txBody>
          <a:bodyPr/>
          <a:lstStyle/>
          <a:p>
            <a:r>
              <a:rPr lang="en-US"/>
              <a:t>Step 4: Assess the Strength of Current Value Elements</a:t>
            </a:r>
          </a:p>
        </p:txBody>
      </p:sp>
      <p:sp>
        <p:nvSpPr>
          <p:cNvPr id="3" name="Fußzeilenplatzhalter 2">
            <a:extLst>
              <a:ext uri="{FF2B5EF4-FFF2-40B4-BE49-F238E27FC236}">
                <a16:creationId xmlns:a16="http://schemas.microsoft.com/office/drawing/2014/main" id="{D82A688E-D415-9A4D-A0DC-70A77EFA8207}"/>
              </a:ext>
            </a:extLst>
          </p:cNvPr>
          <p:cNvSpPr>
            <a:spLocks noGrp="1"/>
          </p:cNvSpPr>
          <p:nvPr>
            <p:ph type="ftr" sz="quarter" idx="11"/>
          </p:nvPr>
        </p:nvSpPr>
        <p:spPr/>
        <p:txBody>
          <a:bodyPr/>
          <a:lstStyle/>
          <a:p>
            <a:r>
              <a:rPr lang="de-CH" noProof="0"/>
              <a:t>EMERITUS - Digital Strategies for Business: Leading the Next Generation Enterprise</a:t>
            </a:r>
          </a:p>
        </p:txBody>
      </p:sp>
      <p:sp>
        <p:nvSpPr>
          <p:cNvPr id="4" name="Foliennummernplatzhalter 3">
            <a:extLst>
              <a:ext uri="{FF2B5EF4-FFF2-40B4-BE49-F238E27FC236}">
                <a16:creationId xmlns:a16="http://schemas.microsoft.com/office/drawing/2014/main" id="{6D822B6D-AEE6-964C-8DBB-B2E6DD6B9A19}"/>
              </a:ext>
            </a:extLst>
          </p:cNvPr>
          <p:cNvSpPr>
            <a:spLocks noGrp="1"/>
          </p:cNvSpPr>
          <p:nvPr>
            <p:ph type="sldNum" sz="quarter" idx="12"/>
          </p:nvPr>
        </p:nvSpPr>
        <p:spPr/>
        <p:txBody>
          <a:bodyPr/>
          <a:lstStyle/>
          <a:p>
            <a:fld id="{5E115662-413A-4888-B9BC-797CDE14544F}" type="slidenum">
              <a:rPr lang="de-CH" noProof="0" smtClean="0"/>
              <a:t>7</a:t>
            </a:fld>
            <a:endParaRPr lang="de-CH" noProof="0"/>
          </a:p>
        </p:txBody>
      </p:sp>
      <p:sp>
        <p:nvSpPr>
          <p:cNvPr id="6" name="Shape 84">
            <a:extLst>
              <a:ext uri="{FF2B5EF4-FFF2-40B4-BE49-F238E27FC236}">
                <a16:creationId xmlns:a16="http://schemas.microsoft.com/office/drawing/2014/main" id="{DB2BF5BC-9962-554A-9737-C64AF4E86ED5}"/>
              </a:ext>
            </a:extLst>
          </p:cNvPr>
          <p:cNvSpPr txBox="1">
            <a:spLocks/>
          </p:cNvSpPr>
          <p:nvPr/>
        </p:nvSpPr>
        <p:spPr>
          <a:xfrm>
            <a:off x="683568" y="1262330"/>
            <a:ext cx="7666200" cy="891300"/>
          </a:xfrm>
          <a:prstGeom prst="rect">
            <a:avLst/>
          </a:prstGeom>
        </p:spPr>
        <p:txBody>
          <a:bodyPr spcFirstLastPara="1" wrap="square" lIns="91425" tIns="91425" rIns="91425" bIns="91425" anchor="t" anchorCtr="0">
            <a:noAutofit/>
          </a:bodyPr>
          <a:lstStyle>
            <a:lvl1pPr marL="288000" indent="-288000" algn="l" defTabSz="914400" rtl="0" eaLnBrk="1" latinLnBrk="0" hangingPunct="1">
              <a:lnSpc>
                <a:spcPts val="2500"/>
              </a:lnSpc>
              <a:spcBef>
                <a:spcPts val="1000"/>
              </a:spcBef>
              <a:buClr>
                <a:schemeClr val="accent6"/>
              </a:buClr>
              <a:buSzPct val="80000"/>
              <a:buFont typeface="Wingdings 3" pitchFamily="18" charset="2"/>
              <a:buChar char=""/>
              <a:defRPr sz="2000" kern="1200">
                <a:solidFill>
                  <a:schemeClr val="tx1"/>
                </a:solidFill>
                <a:latin typeface="Arial" pitchFamily="34" charset="0"/>
                <a:ea typeface="+mn-ea"/>
                <a:cs typeface="Arial" pitchFamily="34" charset="0"/>
              </a:defRPr>
            </a:lvl1pPr>
            <a:lvl2pPr marL="576000" indent="-288000" algn="l" defTabSz="914400" rtl="0" eaLnBrk="1" latinLnBrk="0" hangingPunct="1">
              <a:lnSpc>
                <a:spcPts val="2500"/>
              </a:lnSpc>
              <a:spcBef>
                <a:spcPts val="1000"/>
              </a:spcBef>
              <a:buClr>
                <a:srgbClr val="000000"/>
              </a:buClr>
              <a:buSzPct val="90000"/>
              <a:buFont typeface="Arial" pitchFamily="34" charset="0"/>
              <a:buChar char="▪"/>
              <a:defRPr sz="2000" kern="1200">
                <a:solidFill>
                  <a:schemeClr val="tx1"/>
                </a:solidFill>
                <a:latin typeface="Arial" pitchFamily="34" charset="0"/>
                <a:ea typeface="+mn-ea"/>
                <a:cs typeface="Arial" pitchFamily="34" charset="0"/>
              </a:defRPr>
            </a:lvl2pPr>
            <a:lvl3pPr marL="864000" indent="-288000" algn="l" defTabSz="914400" rtl="0" eaLnBrk="1" latinLnBrk="0" hangingPunct="1">
              <a:lnSpc>
                <a:spcPts val="2500"/>
              </a:lnSpc>
              <a:spcBef>
                <a:spcPts val="1000"/>
              </a:spcBef>
              <a:buClr>
                <a:schemeClr val="tx1"/>
              </a:buClr>
              <a:buSzPct val="90000"/>
              <a:buFont typeface="Symbol" pitchFamily="18" charset="2"/>
              <a:buChar char="-"/>
              <a:defRPr sz="2000" kern="1200">
                <a:solidFill>
                  <a:schemeClr val="tx1"/>
                </a:solidFill>
                <a:latin typeface="Arial" pitchFamily="34" charset="0"/>
                <a:ea typeface="+mn-ea"/>
                <a:cs typeface="Arial" pitchFamily="34" charset="0"/>
              </a:defRPr>
            </a:lvl3pPr>
            <a:lvl4pPr marL="1440000" indent="-288000" algn="l" defTabSz="914400" rtl="0" eaLnBrk="1" latinLnBrk="0" hangingPunct="1">
              <a:lnSpc>
                <a:spcPts val="2500"/>
              </a:lnSpc>
              <a:spcBef>
                <a:spcPts val="1000"/>
              </a:spcBef>
              <a:buClr>
                <a:srgbClr val="2D327D"/>
              </a:buClr>
              <a:buSzPct val="90000"/>
              <a:buFontTx/>
              <a:buNone/>
              <a:defRPr sz="2000" kern="1200">
                <a:solidFill>
                  <a:schemeClr val="tx1"/>
                </a:solidFill>
                <a:latin typeface="Arial" pitchFamily="34" charset="0"/>
                <a:ea typeface="+mn-ea"/>
                <a:cs typeface="Arial" pitchFamily="34" charset="0"/>
              </a:defRPr>
            </a:lvl4pPr>
            <a:lvl5pPr marL="1800000" indent="-288000" algn="l" defTabSz="914400" rtl="0" eaLnBrk="1" latinLnBrk="0" hangingPunct="1">
              <a:lnSpc>
                <a:spcPts val="2500"/>
              </a:lnSpc>
              <a:spcBef>
                <a:spcPts val="1000"/>
              </a:spcBef>
              <a:buClr>
                <a:srgbClr val="2D327D"/>
              </a:buClr>
              <a:buSzPct val="90000"/>
              <a:buFontTx/>
              <a:buNone/>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00000"/>
              </a:lnSpc>
              <a:spcBef>
                <a:spcPts val="0"/>
              </a:spcBef>
              <a:buClr>
                <a:srgbClr val="000000"/>
              </a:buClr>
              <a:buSzPts val="1100"/>
              <a:buFont typeface="Arial"/>
              <a:buNone/>
            </a:pPr>
            <a:r>
              <a:rPr lang="en-US" sz="1200" i="1" dirty="0"/>
              <a:t>Company: SBB (Zürich main station)</a:t>
            </a:r>
          </a:p>
          <a:p>
            <a:pPr marL="0" indent="0">
              <a:lnSpc>
                <a:spcPct val="100000"/>
              </a:lnSpc>
              <a:spcBef>
                <a:spcPts val="500"/>
              </a:spcBef>
              <a:buFont typeface="Wingdings 3" pitchFamily="18" charset="2"/>
              <a:buNone/>
            </a:pPr>
            <a:r>
              <a:rPr lang="en-US" sz="1200" i="1" dirty="0"/>
              <a:t>Customer type: </a:t>
            </a:r>
            <a:r>
              <a:rPr lang="en-US" sz="1200" b="1" dirty="0"/>
              <a:t>Shops</a:t>
            </a:r>
          </a:p>
          <a:p>
            <a:pPr marL="0" indent="0">
              <a:lnSpc>
                <a:spcPct val="100000"/>
              </a:lnSpc>
              <a:spcBef>
                <a:spcPts val="500"/>
              </a:spcBef>
              <a:buFont typeface="Wingdings 3" pitchFamily="18" charset="2"/>
              <a:buNone/>
            </a:pPr>
            <a:r>
              <a:rPr lang="en-US" sz="1200" i="1" dirty="0"/>
              <a:t>Overall Value Proposition:</a:t>
            </a:r>
            <a:r>
              <a:rPr lang="en-US" sz="1200" dirty="0"/>
              <a:t> </a:t>
            </a:r>
            <a:r>
              <a:rPr lang="en-US" sz="1200" b="1" dirty="0"/>
              <a:t>Optimal location for accessing customers during the whole day including weekends</a:t>
            </a:r>
            <a:r>
              <a:rPr lang="en-US" sz="1200" dirty="0"/>
              <a:t>.  </a:t>
            </a:r>
          </a:p>
          <a:p>
            <a:pPr marL="0" indent="0">
              <a:spcBef>
                <a:spcPts val="500"/>
              </a:spcBef>
              <a:spcAft>
                <a:spcPts val="1600"/>
              </a:spcAft>
              <a:buFont typeface="Wingdings 3" pitchFamily="18" charset="2"/>
              <a:buNone/>
            </a:pPr>
            <a:endParaRPr lang="en-US" dirty="0"/>
          </a:p>
        </p:txBody>
      </p:sp>
      <p:graphicFrame>
        <p:nvGraphicFramePr>
          <p:cNvPr id="7" name="Shape 85">
            <a:extLst>
              <a:ext uri="{FF2B5EF4-FFF2-40B4-BE49-F238E27FC236}">
                <a16:creationId xmlns:a16="http://schemas.microsoft.com/office/drawing/2014/main" id="{6914B83E-011A-FD42-8A4D-1E02322ADBE0}"/>
              </a:ext>
            </a:extLst>
          </p:cNvPr>
          <p:cNvGraphicFramePr/>
          <p:nvPr>
            <p:extLst>
              <p:ext uri="{D42A27DB-BD31-4B8C-83A1-F6EECF244321}">
                <p14:modId xmlns:p14="http://schemas.microsoft.com/office/powerpoint/2010/main" val="236204153"/>
              </p:ext>
            </p:extLst>
          </p:nvPr>
        </p:nvGraphicFramePr>
        <p:xfrm>
          <a:off x="827584" y="2373318"/>
          <a:ext cx="7513200" cy="2255400"/>
        </p:xfrm>
        <a:graphic>
          <a:graphicData uri="http://schemas.openxmlformats.org/drawingml/2006/table">
            <a:tbl>
              <a:tblPr>
                <a:noFill/>
              </a:tblPr>
              <a:tblGrid>
                <a:gridCol w="1772075">
                  <a:extLst>
                    <a:ext uri="{9D8B030D-6E8A-4147-A177-3AD203B41FA5}">
                      <a16:colId xmlns:a16="http://schemas.microsoft.com/office/drawing/2014/main" val="20000"/>
                    </a:ext>
                  </a:extLst>
                </a:gridCol>
                <a:gridCol w="2212875">
                  <a:extLst>
                    <a:ext uri="{9D8B030D-6E8A-4147-A177-3AD203B41FA5}">
                      <a16:colId xmlns:a16="http://schemas.microsoft.com/office/drawing/2014/main" val="20001"/>
                    </a:ext>
                  </a:extLst>
                </a:gridCol>
                <a:gridCol w="2258850">
                  <a:extLst>
                    <a:ext uri="{9D8B030D-6E8A-4147-A177-3AD203B41FA5}">
                      <a16:colId xmlns:a16="http://schemas.microsoft.com/office/drawing/2014/main" val="20002"/>
                    </a:ext>
                  </a:extLst>
                </a:gridCol>
                <a:gridCol w="1269400">
                  <a:extLst>
                    <a:ext uri="{9D8B030D-6E8A-4147-A177-3AD203B41FA5}">
                      <a16:colId xmlns:a16="http://schemas.microsoft.com/office/drawing/2014/main" val="20003"/>
                    </a:ext>
                  </a:extLst>
                </a:gridCol>
              </a:tblGrid>
              <a:tr h="381000">
                <a:tc>
                  <a:txBody>
                    <a:bodyPr/>
                    <a:lstStyle/>
                    <a:p>
                      <a:pPr marL="0" lvl="0" indent="0" rtl="0">
                        <a:spcBef>
                          <a:spcPts val="0"/>
                        </a:spcBef>
                        <a:spcAft>
                          <a:spcPts val="0"/>
                        </a:spcAft>
                        <a:buNone/>
                      </a:pPr>
                      <a:r>
                        <a:rPr lang="en-US" sz="1000" b="1" noProof="0"/>
                        <a:t>Value element</a:t>
                      </a:r>
                    </a:p>
                  </a:txBody>
                  <a:tcPr marL="91425" marR="91425" marT="91425" marB="91425">
                    <a:solidFill>
                      <a:srgbClr val="9FC5E8"/>
                    </a:solidFill>
                  </a:tcPr>
                </a:tc>
                <a:tc>
                  <a:txBody>
                    <a:bodyPr/>
                    <a:lstStyle/>
                    <a:p>
                      <a:pPr marL="0" lvl="0" indent="0" rtl="0">
                        <a:spcBef>
                          <a:spcPts val="0"/>
                        </a:spcBef>
                        <a:spcAft>
                          <a:spcPts val="0"/>
                        </a:spcAft>
                        <a:buNone/>
                      </a:pPr>
                      <a:r>
                        <a:rPr lang="en-US" sz="1000" b="1" noProof="0" dirty="0"/>
                        <a:t>Decreasing value to customer (shop)?</a:t>
                      </a:r>
                    </a:p>
                  </a:txBody>
                  <a:tcPr marL="91425" marR="91425" marT="91425" marB="91425">
                    <a:solidFill>
                      <a:srgbClr val="9FC5E8"/>
                    </a:solidFill>
                  </a:tcPr>
                </a:tc>
                <a:tc>
                  <a:txBody>
                    <a:bodyPr/>
                    <a:lstStyle/>
                    <a:p>
                      <a:pPr marL="0" lvl="0" indent="0" rtl="0">
                        <a:spcBef>
                          <a:spcPts val="0"/>
                        </a:spcBef>
                        <a:spcAft>
                          <a:spcPts val="0"/>
                        </a:spcAft>
                        <a:buNone/>
                      </a:pPr>
                      <a:r>
                        <a:rPr lang="en-US" sz="1000" b="1" noProof="0" dirty="0"/>
                        <a:t>Increasing value to customer (shop)?</a:t>
                      </a:r>
                    </a:p>
                  </a:txBody>
                  <a:tcPr marL="91425" marR="91425" marT="91425" marB="91425">
                    <a:solidFill>
                      <a:srgbClr val="9FC5E8"/>
                    </a:solidFill>
                  </a:tcPr>
                </a:tc>
                <a:tc>
                  <a:txBody>
                    <a:bodyPr/>
                    <a:lstStyle/>
                    <a:p>
                      <a:pPr marL="0" lvl="0" indent="0" rtl="0">
                        <a:spcBef>
                          <a:spcPts val="0"/>
                        </a:spcBef>
                        <a:spcAft>
                          <a:spcPts val="0"/>
                        </a:spcAft>
                        <a:buNone/>
                      </a:pPr>
                      <a:r>
                        <a:rPr lang="en-US" sz="1000" b="1" noProof="0"/>
                        <a:t>Overall verdict?</a:t>
                      </a:r>
                    </a:p>
                  </a:txBody>
                  <a:tcPr marL="91425" marR="91425" marT="91425" marB="91425">
                    <a:solidFill>
                      <a:srgbClr val="9FC5E8"/>
                    </a:solidFill>
                  </a:tcPr>
                </a:tc>
                <a:extLst>
                  <a:ext uri="{0D108BD9-81ED-4DB2-BD59-A6C34878D82A}">
                    <a16:rowId xmlns:a16="http://schemas.microsoft.com/office/drawing/2014/main" val="10000"/>
                  </a:ext>
                </a:extLst>
              </a:tr>
              <a:tr h="381000">
                <a:tc>
                  <a:txBody>
                    <a:bodyPr/>
                    <a:lstStyle/>
                    <a:p>
                      <a:pPr marL="0" lvl="0" indent="0" rtl="0">
                        <a:spcBef>
                          <a:spcPts val="0"/>
                        </a:spcBef>
                        <a:spcAft>
                          <a:spcPts val="0"/>
                        </a:spcAft>
                        <a:buNone/>
                      </a:pPr>
                      <a:r>
                        <a:rPr lang="en-US" sz="1000" b="1" noProof="0">
                          <a:solidFill>
                            <a:schemeClr val="dk1"/>
                          </a:solidFill>
                        </a:rPr>
                        <a:t>High customer frequency</a:t>
                      </a:r>
                      <a:endParaRPr lang="en-US" sz="1000" b="1" noProof="0"/>
                    </a:p>
                  </a:txBody>
                  <a:tcPr marL="91425" marR="91425" marT="91425" marB="91425"/>
                </a:tc>
                <a:tc>
                  <a:txBody>
                    <a:bodyPr/>
                    <a:lstStyle/>
                    <a:p>
                      <a:pPr marL="0" lvl="0" indent="0" rtl="0">
                        <a:spcBef>
                          <a:spcPts val="0"/>
                        </a:spcBef>
                        <a:spcAft>
                          <a:spcPts val="0"/>
                        </a:spcAft>
                        <a:buNone/>
                      </a:pPr>
                      <a:r>
                        <a:rPr lang="en-US" sz="1000" b="1" noProof="0" dirty="0"/>
                        <a:t>Remote work </a:t>
                      </a:r>
                      <a:r>
                        <a:rPr lang="en-US" sz="1000" noProof="0" dirty="0"/>
                        <a:t>and </a:t>
                      </a:r>
                      <a:r>
                        <a:rPr lang="en-US" sz="1000" b="1" noProof="0" dirty="0"/>
                        <a:t>self-driving</a:t>
                      </a:r>
                      <a:r>
                        <a:rPr lang="en-US" sz="1000" noProof="0" dirty="0"/>
                        <a:t> </a:t>
                      </a:r>
                      <a:r>
                        <a:rPr lang="en-US" sz="1000" b="1" noProof="0" dirty="0"/>
                        <a:t>cars</a:t>
                      </a:r>
                      <a:r>
                        <a:rPr lang="en-US" sz="1000" noProof="0" dirty="0"/>
                        <a:t> lead to less frequencies </a:t>
                      </a:r>
                    </a:p>
                  </a:txBody>
                  <a:tcPr marL="91425" marR="91425" marT="91425" marB="91425"/>
                </a:tc>
                <a:tc>
                  <a:txBody>
                    <a:bodyPr/>
                    <a:lstStyle/>
                    <a:p>
                      <a:pPr marL="457200" lvl="0" indent="-292100" rtl="0">
                        <a:spcBef>
                          <a:spcPts val="0"/>
                        </a:spcBef>
                        <a:spcAft>
                          <a:spcPts val="0"/>
                        </a:spcAft>
                        <a:buSzPts val="1000"/>
                        <a:buChar char="●"/>
                      </a:pPr>
                      <a:endParaRPr lang="en-US" sz="1000" noProof="0"/>
                    </a:p>
                  </a:txBody>
                  <a:tcPr marL="91425" marR="91425" marT="91425" marB="91425"/>
                </a:tc>
                <a:tc>
                  <a:txBody>
                    <a:bodyPr/>
                    <a:lstStyle/>
                    <a:p>
                      <a:pPr marL="0" lvl="0" indent="0" rtl="0">
                        <a:spcBef>
                          <a:spcPts val="0"/>
                        </a:spcBef>
                        <a:spcAft>
                          <a:spcPts val="0"/>
                        </a:spcAft>
                        <a:buNone/>
                      </a:pPr>
                      <a:r>
                        <a:rPr lang="en-US" sz="1000" b="1" noProof="0" dirty="0"/>
                        <a:t>Challenged</a:t>
                      </a:r>
                    </a:p>
                  </a:txBody>
                  <a:tcPr marL="91425" marR="91425" marT="91425" marB="91425"/>
                </a:tc>
                <a:extLst>
                  <a:ext uri="{0D108BD9-81ED-4DB2-BD59-A6C34878D82A}">
                    <a16:rowId xmlns:a16="http://schemas.microsoft.com/office/drawing/2014/main" val="10001"/>
                  </a:ext>
                </a:extLst>
              </a:tr>
              <a:tr h="381000">
                <a:tc>
                  <a:txBody>
                    <a:bodyPr/>
                    <a:lstStyle/>
                    <a:p>
                      <a:pPr marL="0" lvl="0" indent="0" rtl="0">
                        <a:spcBef>
                          <a:spcPts val="0"/>
                        </a:spcBef>
                        <a:spcAft>
                          <a:spcPts val="0"/>
                        </a:spcAft>
                        <a:buNone/>
                      </a:pPr>
                      <a:r>
                        <a:rPr lang="en-US" sz="1000" b="1" noProof="0" dirty="0">
                          <a:solidFill>
                            <a:schemeClr val="dk1"/>
                          </a:solidFill>
                        </a:rPr>
                        <a:t>Access to travelers who need goods for their journey</a:t>
                      </a:r>
                      <a:endParaRPr lang="en-US" sz="1000" b="1" noProof="0" dirty="0"/>
                    </a:p>
                  </a:txBody>
                  <a:tcPr marL="91425" marR="91425" marT="91425" marB="91425"/>
                </a:tc>
                <a:tc>
                  <a:txBody>
                    <a:bodyPr/>
                    <a:lstStyle/>
                    <a:p>
                      <a:pPr marL="0" lvl="0" indent="0" rtl="0">
                        <a:spcBef>
                          <a:spcPts val="0"/>
                        </a:spcBef>
                        <a:spcAft>
                          <a:spcPts val="0"/>
                        </a:spcAft>
                        <a:buNone/>
                      </a:pPr>
                      <a:r>
                        <a:rPr lang="en-US" sz="1000" b="1" noProof="0" dirty="0"/>
                        <a:t>Online-shops </a:t>
                      </a:r>
                      <a:r>
                        <a:rPr lang="en-US" sz="1000" noProof="0" dirty="0"/>
                        <a:t>attack retail business </a:t>
                      </a:r>
                    </a:p>
                  </a:txBody>
                  <a:tcPr marL="91425" marR="91425" marT="91425" marB="91425"/>
                </a:tc>
                <a:tc>
                  <a:txBody>
                    <a:bodyPr/>
                    <a:lstStyle/>
                    <a:p>
                      <a:pPr marL="457200" lvl="0" indent="-292100" rtl="0">
                        <a:spcBef>
                          <a:spcPts val="0"/>
                        </a:spcBef>
                        <a:spcAft>
                          <a:spcPts val="0"/>
                        </a:spcAft>
                        <a:buSzPts val="1000"/>
                        <a:buChar char="●"/>
                      </a:pPr>
                      <a:endParaRPr lang="en-US" sz="1000" noProof="0"/>
                    </a:p>
                  </a:txBody>
                  <a:tcPr marL="91425" marR="91425" marT="91425" marB="91425"/>
                </a:tc>
                <a:tc>
                  <a:txBody>
                    <a:bodyPr/>
                    <a:lstStyle/>
                    <a:p>
                      <a:pPr marL="0" lvl="0" indent="0" rtl="0">
                        <a:spcBef>
                          <a:spcPts val="0"/>
                        </a:spcBef>
                        <a:spcAft>
                          <a:spcPts val="0"/>
                        </a:spcAft>
                        <a:buNone/>
                      </a:pPr>
                      <a:r>
                        <a:rPr lang="en-US" sz="1000" b="1" noProof="0" dirty="0"/>
                        <a:t>Challenged</a:t>
                      </a:r>
                    </a:p>
                  </a:txBody>
                  <a:tcPr marL="91425" marR="91425" marT="91425" marB="91425"/>
                </a:tc>
                <a:extLst>
                  <a:ext uri="{0D108BD9-81ED-4DB2-BD59-A6C34878D82A}">
                    <a16:rowId xmlns:a16="http://schemas.microsoft.com/office/drawing/2014/main" val="10002"/>
                  </a:ext>
                </a:extLst>
              </a:tr>
              <a:tr h="381000">
                <a:tc>
                  <a:txBody>
                    <a:bodyPr/>
                    <a:lstStyle/>
                    <a:p>
                      <a:pPr marL="0" lvl="0" indent="0" rtl="0">
                        <a:spcBef>
                          <a:spcPts val="0"/>
                        </a:spcBef>
                        <a:spcAft>
                          <a:spcPts val="0"/>
                        </a:spcAft>
                        <a:buNone/>
                      </a:pPr>
                      <a:r>
                        <a:rPr lang="en-US" sz="1000" b="1" noProof="0" dirty="0">
                          <a:solidFill>
                            <a:schemeClr val="dk1"/>
                          </a:solidFill>
                        </a:rPr>
                        <a:t>Extended opening hours thanks to a special law </a:t>
                      </a:r>
                      <a:endParaRPr lang="en-US" sz="1000" b="1" noProof="0" dirty="0"/>
                    </a:p>
                  </a:txBody>
                  <a:tcPr marL="91425" marR="91425" marT="91425" marB="91425"/>
                </a:tc>
                <a:tc>
                  <a:txBody>
                    <a:bodyPr/>
                    <a:lstStyle/>
                    <a:p>
                      <a:pPr marL="457200" lvl="0" indent="-292100" rtl="0">
                        <a:spcBef>
                          <a:spcPts val="0"/>
                        </a:spcBef>
                        <a:spcAft>
                          <a:spcPts val="0"/>
                        </a:spcAft>
                        <a:buSzPts val="1000"/>
                        <a:buChar char="●"/>
                      </a:pPr>
                      <a:endParaRPr lang="en-US" sz="1000" noProof="0"/>
                    </a:p>
                  </a:txBody>
                  <a:tcPr marL="91425" marR="91425" marT="91425" marB="91425"/>
                </a:tc>
                <a:tc>
                  <a:txBody>
                    <a:bodyPr/>
                    <a:lstStyle/>
                    <a:p>
                      <a:pPr marL="0" lvl="0" indent="0" rtl="0">
                        <a:spcBef>
                          <a:spcPts val="0"/>
                        </a:spcBef>
                        <a:spcAft>
                          <a:spcPts val="0"/>
                        </a:spcAft>
                        <a:buNone/>
                      </a:pPr>
                      <a:r>
                        <a:rPr lang="en-US" sz="1000" noProof="0"/>
                        <a:t>People work more each year, therefore more people want to do shopping in the extended hours. </a:t>
                      </a:r>
                    </a:p>
                  </a:txBody>
                  <a:tcPr marL="91425" marR="91425" marT="91425" marB="91425"/>
                </a:tc>
                <a:tc>
                  <a:txBody>
                    <a:bodyPr/>
                    <a:lstStyle/>
                    <a:p>
                      <a:pPr marL="0" lvl="0" indent="0" rtl="0">
                        <a:spcBef>
                          <a:spcPts val="0"/>
                        </a:spcBef>
                        <a:spcAft>
                          <a:spcPts val="0"/>
                        </a:spcAft>
                        <a:buNone/>
                      </a:pPr>
                      <a:r>
                        <a:rPr lang="en-US" sz="1000" b="1" noProof="0" dirty="0"/>
                        <a:t>Strong</a:t>
                      </a:r>
                    </a:p>
                  </a:txBody>
                  <a:tcPr marL="91425" marR="91425" marT="91425" marB="91425"/>
                </a:tc>
                <a:extLst>
                  <a:ext uri="{0D108BD9-81ED-4DB2-BD59-A6C34878D82A}">
                    <a16:rowId xmlns:a16="http://schemas.microsoft.com/office/drawing/2014/main" val="10003"/>
                  </a:ext>
                </a:extLst>
              </a:tr>
            </a:tbl>
          </a:graphicData>
        </a:graphic>
      </p:graphicFrame>
      <p:sp>
        <p:nvSpPr>
          <p:cNvPr id="8" name="Shape 86">
            <a:extLst>
              <a:ext uri="{FF2B5EF4-FFF2-40B4-BE49-F238E27FC236}">
                <a16:creationId xmlns:a16="http://schemas.microsoft.com/office/drawing/2014/main" id="{C8B825CA-34CD-7640-A70B-2B993795F301}"/>
              </a:ext>
            </a:extLst>
          </p:cNvPr>
          <p:cNvSpPr txBox="1">
            <a:spLocks/>
          </p:cNvSpPr>
          <p:nvPr/>
        </p:nvSpPr>
        <p:spPr>
          <a:xfrm>
            <a:off x="755650" y="4774512"/>
            <a:ext cx="7720500" cy="819292"/>
          </a:xfrm>
          <a:prstGeom prst="rect">
            <a:avLst/>
          </a:prstGeom>
        </p:spPr>
        <p:txBody>
          <a:bodyPr spcFirstLastPara="1" wrap="square" lIns="91425" tIns="91425" rIns="91425" bIns="91425" anchor="t" anchorCtr="0">
            <a:noAutofit/>
          </a:bodyPr>
          <a:lstStyle>
            <a:lvl1pPr marL="288000" indent="-288000" algn="l" defTabSz="914400" rtl="0" eaLnBrk="1" latinLnBrk="0" hangingPunct="1">
              <a:lnSpc>
                <a:spcPts val="2500"/>
              </a:lnSpc>
              <a:spcBef>
                <a:spcPts val="1000"/>
              </a:spcBef>
              <a:buClr>
                <a:schemeClr val="accent6"/>
              </a:buClr>
              <a:buSzPct val="80000"/>
              <a:buFont typeface="Wingdings 3" pitchFamily="18" charset="2"/>
              <a:buChar char=""/>
              <a:defRPr sz="2000" kern="1200">
                <a:solidFill>
                  <a:schemeClr val="tx1"/>
                </a:solidFill>
                <a:latin typeface="Arial" pitchFamily="34" charset="0"/>
                <a:ea typeface="+mn-ea"/>
                <a:cs typeface="Arial" pitchFamily="34" charset="0"/>
              </a:defRPr>
            </a:lvl1pPr>
            <a:lvl2pPr marL="576000" indent="-288000" algn="l" defTabSz="914400" rtl="0" eaLnBrk="1" latinLnBrk="0" hangingPunct="1">
              <a:lnSpc>
                <a:spcPts val="2500"/>
              </a:lnSpc>
              <a:spcBef>
                <a:spcPts val="1000"/>
              </a:spcBef>
              <a:buClr>
                <a:srgbClr val="000000"/>
              </a:buClr>
              <a:buSzPct val="90000"/>
              <a:buFont typeface="Arial" pitchFamily="34" charset="0"/>
              <a:buChar char="▪"/>
              <a:defRPr sz="2000" kern="1200">
                <a:solidFill>
                  <a:schemeClr val="tx1"/>
                </a:solidFill>
                <a:latin typeface="Arial" pitchFamily="34" charset="0"/>
                <a:ea typeface="+mn-ea"/>
                <a:cs typeface="Arial" pitchFamily="34" charset="0"/>
              </a:defRPr>
            </a:lvl2pPr>
            <a:lvl3pPr marL="864000" indent="-288000" algn="l" defTabSz="914400" rtl="0" eaLnBrk="1" latinLnBrk="0" hangingPunct="1">
              <a:lnSpc>
                <a:spcPts val="2500"/>
              </a:lnSpc>
              <a:spcBef>
                <a:spcPts val="1000"/>
              </a:spcBef>
              <a:buClr>
                <a:schemeClr val="tx1"/>
              </a:buClr>
              <a:buSzPct val="90000"/>
              <a:buFont typeface="Symbol" pitchFamily="18" charset="2"/>
              <a:buChar char="-"/>
              <a:defRPr sz="2000" kern="1200">
                <a:solidFill>
                  <a:schemeClr val="tx1"/>
                </a:solidFill>
                <a:latin typeface="Arial" pitchFamily="34" charset="0"/>
                <a:ea typeface="+mn-ea"/>
                <a:cs typeface="Arial" pitchFamily="34" charset="0"/>
              </a:defRPr>
            </a:lvl3pPr>
            <a:lvl4pPr marL="1440000" indent="-288000" algn="l" defTabSz="914400" rtl="0" eaLnBrk="1" latinLnBrk="0" hangingPunct="1">
              <a:lnSpc>
                <a:spcPts val="2500"/>
              </a:lnSpc>
              <a:spcBef>
                <a:spcPts val="1000"/>
              </a:spcBef>
              <a:buClr>
                <a:srgbClr val="2D327D"/>
              </a:buClr>
              <a:buSzPct val="90000"/>
              <a:buFontTx/>
              <a:buNone/>
              <a:defRPr sz="2000" kern="1200">
                <a:solidFill>
                  <a:schemeClr val="tx1"/>
                </a:solidFill>
                <a:latin typeface="Arial" pitchFamily="34" charset="0"/>
                <a:ea typeface="+mn-ea"/>
                <a:cs typeface="Arial" pitchFamily="34" charset="0"/>
              </a:defRPr>
            </a:lvl4pPr>
            <a:lvl5pPr marL="1800000" indent="-288000" algn="l" defTabSz="914400" rtl="0" eaLnBrk="1" latinLnBrk="0" hangingPunct="1">
              <a:lnSpc>
                <a:spcPts val="2500"/>
              </a:lnSpc>
              <a:spcBef>
                <a:spcPts val="1000"/>
              </a:spcBef>
              <a:buClr>
                <a:srgbClr val="2D327D"/>
              </a:buClr>
              <a:buSzPct val="90000"/>
              <a:buFontTx/>
              <a:buNone/>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00000"/>
              </a:lnSpc>
              <a:spcBef>
                <a:spcPts val="0"/>
              </a:spcBef>
              <a:buFont typeface="Wingdings 3" pitchFamily="18" charset="2"/>
              <a:buNone/>
            </a:pPr>
            <a:r>
              <a:rPr lang="en-US" sz="1200" i="1" dirty="0"/>
              <a:t>Overall conclusion: </a:t>
            </a:r>
            <a:r>
              <a:rPr lang="en-US" sz="1200" dirty="0"/>
              <a:t>For the customer segment of “Shops”, the strong value element are the extended opening hours. The threat to lose customers (less travelers remote work, online shops) challenges the value proposition of Zurich main station for this customer segment. Currently no disrupting elements can be identified. </a:t>
            </a:r>
          </a:p>
          <a:p>
            <a:pPr marL="0" indent="0">
              <a:spcBef>
                <a:spcPts val="500"/>
              </a:spcBef>
              <a:spcAft>
                <a:spcPts val="1600"/>
              </a:spcAft>
              <a:buFont typeface="Wingdings 3" pitchFamily="18" charset="2"/>
              <a:buNone/>
            </a:pPr>
            <a:endParaRPr lang="en-US" dirty="0"/>
          </a:p>
        </p:txBody>
      </p:sp>
      <p:sp>
        <p:nvSpPr>
          <p:cNvPr id="9" name="Rechteck 8">
            <a:extLst>
              <a:ext uri="{FF2B5EF4-FFF2-40B4-BE49-F238E27FC236}">
                <a16:creationId xmlns:a16="http://schemas.microsoft.com/office/drawing/2014/main" id="{140437FD-3F7C-634E-815F-D9F955255175}"/>
              </a:ext>
            </a:extLst>
          </p:cNvPr>
          <p:cNvSpPr/>
          <p:nvPr/>
        </p:nvSpPr>
        <p:spPr>
          <a:xfrm>
            <a:off x="648134" y="2281435"/>
            <a:ext cx="7828016" cy="2469073"/>
          </a:xfrm>
          <a:prstGeom prst="rect">
            <a:avLst/>
          </a:prstGeom>
          <a:noFill/>
          <a:ln w="317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normAutofit/>
          </a:bodyPr>
          <a:lstStyle/>
          <a:p>
            <a:pPr algn="ctr"/>
            <a:endParaRPr lang="en-US" sz="2400" b="1" dirty="0"/>
          </a:p>
        </p:txBody>
      </p:sp>
    </p:spTree>
    <p:extLst>
      <p:ext uri="{BB962C8B-B14F-4D97-AF65-F5344CB8AC3E}">
        <p14:creationId xmlns:p14="http://schemas.microsoft.com/office/powerpoint/2010/main" val="192553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638C6E2-20BE-C643-80C3-3EB68038E0E4}"/>
              </a:ext>
            </a:extLst>
          </p:cNvPr>
          <p:cNvSpPr>
            <a:spLocks noGrp="1"/>
          </p:cNvSpPr>
          <p:nvPr>
            <p:ph type="title"/>
          </p:nvPr>
        </p:nvSpPr>
        <p:spPr>
          <a:xfrm>
            <a:off x="755650" y="576792"/>
            <a:ext cx="8064500" cy="615553"/>
          </a:xfrm>
        </p:spPr>
        <p:txBody>
          <a:bodyPr/>
          <a:lstStyle/>
          <a:p>
            <a:r>
              <a:rPr lang="en-US" dirty="0"/>
              <a:t>Step 5: Generate New Potential Value Elements (Shops)</a:t>
            </a:r>
          </a:p>
        </p:txBody>
      </p:sp>
      <p:sp>
        <p:nvSpPr>
          <p:cNvPr id="3" name="Fußzeilenplatzhalter 2">
            <a:extLst>
              <a:ext uri="{FF2B5EF4-FFF2-40B4-BE49-F238E27FC236}">
                <a16:creationId xmlns:a16="http://schemas.microsoft.com/office/drawing/2014/main" id="{7A5C19B1-EC2A-A34C-9706-2926312D2129}"/>
              </a:ext>
            </a:extLst>
          </p:cNvPr>
          <p:cNvSpPr>
            <a:spLocks noGrp="1"/>
          </p:cNvSpPr>
          <p:nvPr>
            <p:ph type="ftr" sz="quarter" idx="11"/>
          </p:nvPr>
        </p:nvSpPr>
        <p:spPr/>
        <p:txBody>
          <a:bodyPr/>
          <a:lstStyle/>
          <a:p>
            <a:r>
              <a:rPr lang="de-CH" noProof="0"/>
              <a:t>EMERITUS - Digital Strategies for Business: Leading the Next Generation Enterprise</a:t>
            </a:r>
          </a:p>
        </p:txBody>
      </p:sp>
      <p:sp>
        <p:nvSpPr>
          <p:cNvPr id="4" name="Foliennummernplatzhalter 3">
            <a:extLst>
              <a:ext uri="{FF2B5EF4-FFF2-40B4-BE49-F238E27FC236}">
                <a16:creationId xmlns:a16="http://schemas.microsoft.com/office/drawing/2014/main" id="{70F997C4-A381-3F47-93B4-0EAFB521AFDC}"/>
              </a:ext>
            </a:extLst>
          </p:cNvPr>
          <p:cNvSpPr>
            <a:spLocks noGrp="1"/>
          </p:cNvSpPr>
          <p:nvPr>
            <p:ph type="sldNum" sz="quarter" idx="12"/>
          </p:nvPr>
        </p:nvSpPr>
        <p:spPr/>
        <p:txBody>
          <a:bodyPr/>
          <a:lstStyle/>
          <a:p>
            <a:fld id="{5E115662-413A-4888-B9BC-797CDE14544F}" type="slidenum">
              <a:rPr lang="de-CH" noProof="0" smtClean="0"/>
              <a:t>8</a:t>
            </a:fld>
            <a:endParaRPr lang="de-CH" noProof="0"/>
          </a:p>
        </p:txBody>
      </p:sp>
      <p:graphicFrame>
        <p:nvGraphicFramePr>
          <p:cNvPr id="7" name="Shape 93">
            <a:extLst>
              <a:ext uri="{FF2B5EF4-FFF2-40B4-BE49-F238E27FC236}">
                <a16:creationId xmlns:a16="http://schemas.microsoft.com/office/drawing/2014/main" id="{CB223EF9-0E1E-0543-9232-7B0D00DFC1A2}"/>
              </a:ext>
            </a:extLst>
          </p:cNvPr>
          <p:cNvGraphicFramePr/>
          <p:nvPr>
            <p:extLst>
              <p:ext uri="{D42A27DB-BD31-4B8C-83A1-F6EECF244321}">
                <p14:modId xmlns:p14="http://schemas.microsoft.com/office/powerpoint/2010/main" val="274884269"/>
              </p:ext>
            </p:extLst>
          </p:nvPr>
        </p:nvGraphicFramePr>
        <p:xfrm>
          <a:off x="443888" y="1335813"/>
          <a:ext cx="8520600" cy="4113975"/>
        </p:xfrm>
        <a:graphic>
          <a:graphicData uri="http://schemas.openxmlformats.org/drawingml/2006/table">
            <a:tbl>
              <a:tblPr>
                <a:noFill/>
              </a:tblPr>
              <a:tblGrid>
                <a:gridCol w="1096025">
                  <a:extLst>
                    <a:ext uri="{9D8B030D-6E8A-4147-A177-3AD203B41FA5}">
                      <a16:colId xmlns:a16="http://schemas.microsoft.com/office/drawing/2014/main" val="20000"/>
                    </a:ext>
                  </a:extLst>
                </a:gridCol>
                <a:gridCol w="2741475">
                  <a:extLst>
                    <a:ext uri="{9D8B030D-6E8A-4147-A177-3AD203B41FA5}">
                      <a16:colId xmlns:a16="http://schemas.microsoft.com/office/drawing/2014/main" val="20001"/>
                    </a:ext>
                  </a:extLst>
                </a:gridCol>
                <a:gridCol w="4683100">
                  <a:extLst>
                    <a:ext uri="{9D8B030D-6E8A-4147-A177-3AD203B41FA5}">
                      <a16:colId xmlns:a16="http://schemas.microsoft.com/office/drawing/2014/main" val="20002"/>
                    </a:ext>
                  </a:extLst>
                </a:gridCol>
              </a:tblGrid>
              <a:tr h="316125">
                <a:tc>
                  <a:txBody>
                    <a:bodyPr/>
                    <a:lstStyle/>
                    <a:p>
                      <a:pPr marL="0" lvl="0" indent="0">
                        <a:spcBef>
                          <a:spcPts val="0"/>
                        </a:spcBef>
                        <a:spcAft>
                          <a:spcPts val="0"/>
                        </a:spcAft>
                        <a:buNone/>
                      </a:pPr>
                      <a:r>
                        <a:rPr lang="en-US" sz="1000" b="1" noProof="0"/>
                        <a:t>Source</a:t>
                      </a:r>
                    </a:p>
                  </a:txBody>
                  <a:tcPr marL="91425" marR="91425" marT="91425" marB="91425">
                    <a:solidFill>
                      <a:srgbClr val="9FC5E8"/>
                    </a:solidFill>
                  </a:tcPr>
                </a:tc>
                <a:tc>
                  <a:txBody>
                    <a:bodyPr/>
                    <a:lstStyle/>
                    <a:p>
                      <a:pPr marL="0" lvl="0" indent="0">
                        <a:spcBef>
                          <a:spcPts val="0"/>
                        </a:spcBef>
                        <a:spcAft>
                          <a:spcPts val="0"/>
                        </a:spcAft>
                        <a:buNone/>
                      </a:pPr>
                      <a:r>
                        <a:rPr lang="en-US" sz="1000" b="1" noProof="0"/>
                        <a:t>Examples </a:t>
                      </a:r>
                    </a:p>
                  </a:txBody>
                  <a:tcPr marL="91425" marR="91425" marT="91425" marB="91425">
                    <a:solidFill>
                      <a:srgbClr val="9FC5E8"/>
                    </a:solidFill>
                  </a:tcPr>
                </a:tc>
                <a:tc>
                  <a:txBody>
                    <a:bodyPr/>
                    <a:lstStyle/>
                    <a:p>
                      <a:pPr marL="0" lvl="0" indent="0">
                        <a:spcBef>
                          <a:spcPts val="0"/>
                        </a:spcBef>
                        <a:spcAft>
                          <a:spcPts val="0"/>
                        </a:spcAft>
                        <a:buNone/>
                      </a:pPr>
                      <a:r>
                        <a:rPr lang="en-US" sz="1000" b="1" noProof="0"/>
                        <a:t>Possible new value elements</a:t>
                      </a:r>
                    </a:p>
                  </a:txBody>
                  <a:tcPr marL="91425" marR="91425" marT="91425" marB="91425">
                    <a:solidFill>
                      <a:srgbClr val="9FC5E8"/>
                    </a:solidFill>
                  </a:tcPr>
                </a:tc>
                <a:extLst>
                  <a:ext uri="{0D108BD9-81ED-4DB2-BD59-A6C34878D82A}">
                    <a16:rowId xmlns:a16="http://schemas.microsoft.com/office/drawing/2014/main" val="10000"/>
                  </a:ext>
                </a:extLst>
              </a:tr>
              <a:tr h="734675">
                <a:tc>
                  <a:txBody>
                    <a:bodyPr/>
                    <a:lstStyle/>
                    <a:p>
                      <a:pPr marL="0" lvl="0" indent="0">
                        <a:spcBef>
                          <a:spcPts val="0"/>
                        </a:spcBef>
                        <a:spcAft>
                          <a:spcPts val="0"/>
                        </a:spcAft>
                        <a:buNone/>
                      </a:pPr>
                      <a:r>
                        <a:rPr lang="en-US" sz="1000" noProof="0"/>
                        <a:t>New technologies</a:t>
                      </a:r>
                    </a:p>
                  </a:txBody>
                  <a:tcPr marL="91425" marR="91425" marT="91425" marB="91425"/>
                </a:tc>
                <a:tc>
                  <a:txBody>
                    <a:bodyPr/>
                    <a:lstStyle/>
                    <a:p>
                      <a:pPr marL="457200" lvl="0" indent="-292100">
                        <a:spcBef>
                          <a:spcPts val="0"/>
                        </a:spcBef>
                        <a:spcAft>
                          <a:spcPts val="0"/>
                        </a:spcAft>
                        <a:buSzPts val="1000"/>
                        <a:buChar char="●"/>
                      </a:pPr>
                      <a:r>
                        <a:rPr lang="en-US" sz="1000" noProof="0"/>
                        <a:t>Big Data</a:t>
                      </a:r>
                    </a:p>
                    <a:p>
                      <a:pPr marL="457200" lvl="0" indent="-292100" rtl="0">
                        <a:spcBef>
                          <a:spcPts val="0"/>
                        </a:spcBef>
                        <a:spcAft>
                          <a:spcPts val="0"/>
                        </a:spcAft>
                        <a:buSzPts val="1000"/>
                        <a:buChar char="●"/>
                      </a:pPr>
                      <a:r>
                        <a:rPr lang="en-US" sz="1000" noProof="0"/>
                        <a:t>Real time monitoring</a:t>
                      </a:r>
                    </a:p>
                    <a:p>
                      <a:pPr marL="457200" lvl="0" indent="-292100">
                        <a:spcBef>
                          <a:spcPts val="0"/>
                        </a:spcBef>
                        <a:spcAft>
                          <a:spcPts val="0"/>
                        </a:spcAft>
                        <a:buSzPts val="1000"/>
                        <a:buChar char="●"/>
                      </a:pPr>
                      <a:r>
                        <a:rPr lang="en-US" sz="1000" noProof="0"/>
                        <a:t>Digital screens</a:t>
                      </a:r>
                    </a:p>
                    <a:p>
                      <a:pPr marL="0" lvl="0" indent="0">
                        <a:spcBef>
                          <a:spcPts val="0"/>
                        </a:spcBef>
                        <a:spcAft>
                          <a:spcPts val="0"/>
                        </a:spcAft>
                        <a:buNone/>
                      </a:pPr>
                      <a:endParaRPr lang="en-US" sz="1000" noProof="0"/>
                    </a:p>
                    <a:p>
                      <a:pPr marL="0" lvl="0" indent="0">
                        <a:spcBef>
                          <a:spcPts val="0"/>
                        </a:spcBef>
                        <a:spcAft>
                          <a:spcPts val="0"/>
                        </a:spcAft>
                        <a:buNone/>
                      </a:pPr>
                      <a:endParaRPr lang="en-US" sz="1000" noProof="0"/>
                    </a:p>
                  </a:txBody>
                  <a:tcPr marL="91425" marR="91425" marT="91425" marB="91425"/>
                </a:tc>
                <a:tc>
                  <a:txBody>
                    <a:bodyPr/>
                    <a:lstStyle/>
                    <a:p>
                      <a:pPr marL="457200" lvl="0" indent="-292100" rtl="0">
                        <a:spcBef>
                          <a:spcPts val="0"/>
                        </a:spcBef>
                        <a:spcAft>
                          <a:spcPts val="0"/>
                        </a:spcAft>
                        <a:buSzPts val="1000"/>
                        <a:buChar char="●"/>
                      </a:pPr>
                      <a:r>
                        <a:rPr lang="en-US" sz="1000" noProof="0"/>
                        <a:t>Create digital services (e.g. dashboards of predicted frequencies, based on historical data) for shops to better plan their staff</a:t>
                      </a:r>
                    </a:p>
                    <a:p>
                      <a:pPr marL="457200" lvl="0" indent="-292100" rtl="0">
                        <a:spcBef>
                          <a:spcPts val="0"/>
                        </a:spcBef>
                        <a:spcAft>
                          <a:spcPts val="0"/>
                        </a:spcAft>
                        <a:buSzPts val="1000"/>
                        <a:buChar char="●"/>
                      </a:pPr>
                      <a:r>
                        <a:rPr lang="en-US" sz="1000" noProof="0"/>
                        <a:t>Digital screens can guide group of travellers to currently low-frequented  shops to balance waiting times for travellers and to equalize turnovers of shops. </a:t>
                      </a:r>
                    </a:p>
                    <a:p>
                      <a:pPr marL="457200" lvl="0" indent="-292100">
                        <a:spcBef>
                          <a:spcPts val="0"/>
                        </a:spcBef>
                        <a:spcAft>
                          <a:spcPts val="0"/>
                        </a:spcAft>
                        <a:buSzPts val="1000"/>
                        <a:buChar char="●"/>
                      </a:pPr>
                      <a:r>
                        <a:rPr lang="en-US" sz="1000" noProof="0"/>
                        <a:t>Virtual store: Customers can scan their groceries on a screen in the train station and the order is delivered at home when you arrive home</a:t>
                      </a:r>
                    </a:p>
                  </a:txBody>
                  <a:tcPr marL="91425" marR="91425" marT="91425" marB="91425"/>
                </a:tc>
                <a:extLst>
                  <a:ext uri="{0D108BD9-81ED-4DB2-BD59-A6C34878D82A}">
                    <a16:rowId xmlns:a16="http://schemas.microsoft.com/office/drawing/2014/main" val="10001"/>
                  </a:ext>
                </a:extLst>
              </a:tr>
              <a:tr h="1127025">
                <a:tc>
                  <a:txBody>
                    <a:bodyPr/>
                    <a:lstStyle/>
                    <a:p>
                      <a:pPr marL="0" lvl="0" indent="0">
                        <a:spcBef>
                          <a:spcPts val="0"/>
                        </a:spcBef>
                        <a:spcAft>
                          <a:spcPts val="0"/>
                        </a:spcAft>
                        <a:buNone/>
                      </a:pPr>
                      <a:r>
                        <a:rPr lang="en-US" sz="1000" noProof="0"/>
                        <a:t>Trends in customer environment</a:t>
                      </a:r>
                    </a:p>
                  </a:txBody>
                  <a:tcPr marL="91425" marR="91425" marT="91425" marB="91425"/>
                </a:tc>
                <a:tc>
                  <a:txBody>
                    <a:bodyPr/>
                    <a:lstStyle/>
                    <a:p>
                      <a:pPr marL="457200" lvl="0" indent="-292100" rtl="0">
                        <a:spcBef>
                          <a:spcPts val="0"/>
                        </a:spcBef>
                        <a:spcAft>
                          <a:spcPts val="0"/>
                        </a:spcAft>
                        <a:buSzPts val="1000"/>
                        <a:buChar char="●"/>
                      </a:pPr>
                      <a:r>
                        <a:rPr lang="en-US" sz="1000" b="1" noProof="0" dirty="0"/>
                        <a:t>Expand customer experience in shops</a:t>
                      </a:r>
                    </a:p>
                    <a:p>
                      <a:pPr marL="457200" lvl="0" indent="-292100">
                        <a:spcBef>
                          <a:spcPts val="0"/>
                        </a:spcBef>
                        <a:spcAft>
                          <a:spcPts val="0"/>
                        </a:spcAft>
                        <a:buSzPts val="1000"/>
                        <a:buChar char="●"/>
                      </a:pPr>
                      <a:r>
                        <a:rPr lang="en-US" sz="1000" noProof="0" dirty="0"/>
                        <a:t>Click &amp; collect models, customers can order online and collect in the store</a:t>
                      </a:r>
                    </a:p>
                  </a:txBody>
                  <a:tcPr marL="91425" marR="91425" marT="91425" marB="91425"/>
                </a:tc>
                <a:tc>
                  <a:txBody>
                    <a:bodyPr/>
                    <a:lstStyle/>
                    <a:p>
                      <a:pPr marL="457200" lvl="0" indent="-292100" rtl="0">
                        <a:spcBef>
                          <a:spcPts val="0"/>
                        </a:spcBef>
                        <a:spcAft>
                          <a:spcPts val="0"/>
                        </a:spcAft>
                        <a:buSzPts val="1000"/>
                        <a:buChar char="●"/>
                      </a:pPr>
                      <a:r>
                        <a:rPr lang="en-US" sz="1000" b="1" noProof="0" dirty="0"/>
                        <a:t>Investing in customer experience elements </a:t>
                      </a:r>
                      <a:r>
                        <a:rPr lang="en-US" sz="1000" noProof="0" dirty="0"/>
                        <a:t>(such as better heating in winter, live events, new architecture) in the train station to achieve together with the shops a better overall customer experience.</a:t>
                      </a:r>
                    </a:p>
                    <a:p>
                      <a:pPr marL="457200" lvl="0" indent="-292100">
                        <a:spcBef>
                          <a:spcPts val="0"/>
                        </a:spcBef>
                        <a:spcAft>
                          <a:spcPts val="0"/>
                        </a:spcAft>
                        <a:buSzPts val="1000"/>
                        <a:buChar char="●"/>
                      </a:pPr>
                      <a:r>
                        <a:rPr lang="en-US" sz="1000" b="1" noProof="0" dirty="0"/>
                        <a:t>Integrate click &amp; collect features in the digital channels of the train station to offer an integrated click &amp; collect service for the whole train station. </a:t>
                      </a:r>
                    </a:p>
                  </a:txBody>
                  <a:tcPr marL="91425" marR="91425" marT="91425" marB="91425"/>
                </a:tc>
                <a:extLst>
                  <a:ext uri="{0D108BD9-81ED-4DB2-BD59-A6C34878D82A}">
                    <a16:rowId xmlns:a16="http://schemas.microsoft.com/office/drawing/2014/main" val="10002"/>
                  </a:ext>
                </a:extLst>
              </a:tr>
              <a:tr h="734675">
                <a:tc>
                  <a:txBody>
                    <a:bodyPr/>
                    <a:lstStyle/>
                    <a:p>
                      <a:pPr marL="0" lvl="0" indent="0">
                        <a:spcBef>
                          <a:spcPts val="0"/>
                        </a:spcBef>
                        <a:spcAft>
                          <a:spcPts val="0"/>
                        </a:spcAft>
                        <a:buNone/>
                      </a:pPr>
                      <a:r>
                        <a:rPr lang="en-US" sz="1000" noProof="0"/>
                        <a:t>Unmet customer needs</a:t>
                      </a:r>
                    </a:p>
                  </a:txBody>
                  <a:tcPr marL="91425" marR="91425" marT="91425" marB="91425"/>
                </a:tc>
                <a:tc>
                  <a:txBody>
                    <a:bodyPr/>
                    <a:lstStyle/>
                    <a:p>
                      <a:pPr marL="457200" lvl="0" indent="-292100" rtl="0">
                        <a:spcBef>
                          <a:spcPts val="0"/>
                        </a:spcBef>
                        <a:spcAft>
                          <a:spcPts val="0"/>
                        </a:spcAft>
                        <a:buSzPts val="1000"/>
                        <a:buChar char="●"/>
                      </a:pPr>
                      <a:r>
                        <a:rPr lang="en-US" sz="1000" noProof="0"/>
                        <a:t>Access to customer data and prevent loss of customer data to aggregators  that could harm future innovations</a:t>
                      </a:r>
                    </a:p>
                    <a:p>
                      <a:pPr marL="457200" lvl="0" indent="-292100" rtl="0">
                        <a:spcBef>
                          <a:spcPts val="0"/>
                        </a:spcBef>
                        <a:spcAft>
                          <a:spcPts val="0"/>
                        </a:spcAft>
                        <a:buSzPts val="1000"/>
                        <a:buChar char="●"/>
                      </a:pPr>
                      <a:r>
                        <a:rPr lang="en-US" sz="1000" noProof="0"/>
                        <a:t>Robots to automate arduous tasks (logistics)</a:t>
                      </a:r>
                    </a:p>
                    <a:p>
                      <a:pPr marL="457200" lvl="0" indent="-292100" rtl="0">
                        <a:spcBef>
                          <a:spcPts val="0"/>
                        </a:spcBef>
                        <a:spcAft>
                          <a:spcPts val="0"/>
                        </a:spcAft>
                        <a:buSzPts val="1000"/>
                        <a:buChar char="●"/>
                      </a:pPr>
                      <a:r>
                        <a:rPr lang="en-US" sz="1000" noProof="0"/>
                        <a:t>Involve  developers  to create new business and service models </a:t>
                      </a:r>
                    </a:p>
                    <a:p>
                      <a:pPr marL="0" lvl="0" indent="0">
                        <a:spcBef>
                          <a:spcPts val="0"/>
                        </a:spcBef>
                        <a:spcAft>
                          <a:spcPts val="0"/>
                        </a:spcAft>
                        <a:buNone/>
                      </a:pPr>
                      <a:endParaRPr lang="en-US" sz="1000" noProof="0"/>
                    </a:p>
                  </a:txBody>
                  <a:tcPr marL="91425" marR="91425" marT="91425" marB="91425"/>
                </a:tc>
                <a:tc>
                  <a:txBody>
                    <a:bodyPr/>
                    <a:lstStyle/>
                    <a:p>
                      <a:pPr marL="457200" lvl="0" indent="-292100" rtl="0">
                        <a:spcBef>
                          <a:spcPts val="0"/>
                        </a:spcBef>
                        <a:spcAft>
                          <a:spcPts val="0"/>
                        </a:spcAft>
                        <a:buSzPts val="1000"/>
                        <a:buChar char="●"/>
                      </a:pPr>
                      <a:r>
                        <a:rPr lang="en-US" sz="1000" b="1" noProof="0" dirty="0"/>
                        <a:t>Building a platform including customer data to foster innovation </a:t>
                      </a:r>
                      <a:r>
                        <a:rPr lang="en-US" sz="1000" noProof="0" dirty="0"/>
                        <a:t>by sharing, opening and connecting feedbacks that are based on customer experience, data, cybersecurity, freight 4.0, connectivity along the travel path and; Internet of Things (</a:t>
                      </a:r>
                      <a:r>
                        <a:rPr lang="en-US" sz="1000" noProof="0" dirty="0" err="1"/>
                        <a:t>IoT</a:t>
                      </a:r>
                      <a:r>
                        <a:rPr lang="en-US" sz="1000" noProof="0" dirty="0"/>
                        <a:t>) and maintenance 4.0.</a:t>
                      </a:r>
                    </a:p>
                    <a:p>
                      <a:pPr marL="457200" lvl="0" indent="-292100" rtl="0">
                        <a:spcBef>
                          <a:spcPts val="0"/>
                        </a:spcBef>
                        <a:spcAft>
                          <a:spcPts val="0"/>
                        </a:spcAft>
                        <a:buSzPts val="1000"/>
                        <a:buChar char="●"/>
                      </a:pPr>
                      <a:r>
                        <a:rPr lang="en-US" sz="1000" noProof="0" dirty="0"/>
                        <a:t>Build an automated logistic platform in the train station run by robots</a:t>
                      </a:r>
                    </a:p>
                    <a:p>
                      <a:pPr marL="457200" lvl="0" indent="-292100" rtl="0">
                        <a:spcBef>
                          <a:spcPts val="0"/>
                        </a:spcBef>
                        <a:spcAft>
                          <a:spcPts val="0"/>
                        </a:spcAft>
                        <a:buSzPts val="1000"/>
                        <a:buChar char="●"/>
                      </a:pPr>
                      <a:r>
                        <a:rPr lang="en-US" sz="1000" noProof="0" dirty="0">
                          <a:solidFill>
                            <a:schemeClr val="dk1"/>
                          </a:solidFill>
                        </a:rPr>
                        <a:t>Creating an engaged developer community to help build digital service ecosystem so there could be an improvement of customer satisfaction, and also reduce churn.</a:t>
                      </a:r>
                    </a:p>
                  </a:txBody>
                  <a:tcPr marL="91425" marR="91425" marT="91425" marB="91425"/>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507027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59D339-5972-9A4F-9A96-D098CCCB9F49}"/>
              </a:ext>
            </a:extLst>
          </p:cNvPr>
          <p:cNvSpPr>
            <a:spLocks noGrp="1"/>
          </p:cNvSpPr>
          <p:nvPr>
            <p:ph type="title"/>
          </p:nvPr>
        </p:nvSpPr>
        <p:spPr/>
        <p:txBody>
          <a:bodyPr/>
          <a:lstStyle/>
          <a:p>
            <a:r>
              <a:rPr lang="en-US"/>
              <a:t>Step 6: Synthesize a New Forward-Looking Value Proposition</a:t>
            </a:r>
          </a:p>
        </p:txBody>
      </p:sp>
      <p:sp>
        <p:nvSpPr>
          <p:cNvPr id="3" name="Fußzeilenplatzhalter 2">
            <a:extLst>
              <a:ext uri="{FF2B5EF4-FFF2-40B4-BE49-F238E27FC236}">
                <a16:creationId xmlns:a16="http://schemas.microsoft.com/office/drawing/2014/main" id="{62CB3FA3-41C5-0045-BD39-2A41A6E95C1A}"/>
              </a:ext>
            </a:extLst>
          </p:cNvPr>
          <p:cNvSpPr>
            <a:spLocks noGrp="1"/>
          </p:cNvSpPr>
          <p:nvPr>
            <p:ph type="ftr" sz="quarter" idx="11"/>
          </p:nvPr>
        </p:nvSpPr>
        <p:spPr/>
        <p:txBody>
          <a:bodyPr/>
          <a:lstStyle/>
          <a:p>
            <a:r>
              <a:rPr lang="de-CH" noProof="0"/>
              <a:t>EMERITUS - Digital Strategies for Business: Leading the Next Generation Enterprise</a:t>
            </a:r>
          </a:p>
        </p:txBody>
      </p:sp>
      <p:sp>
        <p:nvSpPr>
          <p:cNvPr id="4" name="Foliennummernplatzhalter 3">
            <a:extLst>
              <a:ext uri="{FF2B5EF4-FFF2-40B4-BE49-F238E27FC236}">
                <a16:creationId xmlns:a16="http://schemas.microsoft.com/office/drawing/2014/main" id="{7A8FFBF5-3B56-CB4F-8EA3-ED315E70E556}"/>
              </a:ext>
            </a:extLst>
          </p:cNvPr>
          <p:cNvSpPr>
            <a:spLocks noGrp="1"/>
          </p:cNvSpPr>
          <p:nvPr>
            <p:ph type="sldNum" sz="quarter" idx="12"/>
          </p:nvPr>
        </p:nvSpPr>
        <p:spPr/>
        <p:txBody>
          <a:bodyPr/>
          <a:lstStyle/>
          <a:p>
            <a:fld id="{5E115662-413A-4888-B9BC-797CDE14544F}" type="slidenum">
              <a:rPr lang="de-CH" noProof="0" smtClean="0"/>
              <a:t>9</a:t>
            </a:fld>
            <a:endParaRPr lang="de-CH" noProof="0"/>
          </a:p>
        </p:txBody>
      </p:sp>
      <p:sp>
        <p:nvSpPr>
          <p:cNvPr id="6" name="Shape 100">
            <a:extLst>
              <a:ext uri="{FF2B5EF4-FFF2-40B4-BE49-F238E27FC236}">
                <a16:creationId xmlns:a16="http://schemas.microsoft.com/office/drawing/2014/main" id="{29CEF9F5-C305-DA40-9484-3EFB195FF5ED}"/>
              </a:ext>
            </a:extLst>
          </p:cNvPr>
          <p:cNvSpPr txBox="1">
            <a:spLocks/>
          </p:cNvSpPr>
          <p:nvPr/>
        </p:nvSpPr>
        <p:spPr>
          <a:xfrm>
            <a:off x="683568" y="1240736"/>
            <a:ext cx="8520600" cy="1040700"/>
          </a:xfrm>
          <a:prstGeom prst="rect">
            <a:avLst/>
          </a:prstGeom>
        </p:spPr>
        <p:txBody>
          <a:bodyPr spcFirstLastPara="1" wrap="square" lIns="91425" tIns="91425" rIns="91425" bIns="91425" anchor="t" anchorCtr="0">
            <a:noAutofit/>
          </a:bodyPr>
          <a:lstStyle>
            <a:lvl1pPr marL="288000" indent="-288000" algn="l" defTabSz="914400" rtl="0" eaLnBrk="1" latinLnBrk="0" hangingPunct="1">
              <a:lnSpc>
                <a:spcPts val="2500"/>
              </a:lnSpc>
              <a:spcBef>
                <a:spcPts val="1000"/>
              </a:spcBef>
              <a:buClr>
                <a:schemeClr val="accent6"/>
              </a:buClr>
              <a:buSzPct val="80000"/>
              <a:buFont typeface="Wingdings 3" pitchFamily="18" charset="2"/>
              <a:buChar char=""/>
              <a:defRPr sz="2000" kern="1200">
                <a:solidFill>
                  <a:schemeClr val="tx1"/>
                </a:solidFill>
                <a:latin typeface="Arial" pitchFamily="34" charset="0"/>
                <a:ea typeface="+mn-ea"/>
                <a:cs typeface="Arial" pitchFamily="34" charset="0"/>
              </a:defRPr>
            </a:lvl1pPr>
            <a:lvl2pPr marL="576000" indent="-288000" algn="l" defTabSz="914400" rtl="0" eaLnBrk="1" latinLnBrk="0" hangingPunct="1">
              <a:lnSpc>
                <a:spcPts val="2500"/>
              </a:lnSpc>
              <a:spcBef>
                <a:spcPts val="1000"/>
              </a:spcBef>
              <a:buClr>
                <a:srgbClr val="000000"/>
              </a:buClr>
              <a:buSzPct val="90000"/>
              <a:buFont typeface="Arial" pitchFamily="34" charset="0"/>
              <a:buChar char="▪"/>
              <a:defRPr sz="2000" kern="1200">
                <a:solidFill>
                  <a:schemeClr val="tx1"/>
                </a:solidFill>
                <a:latin typeface="Arial" pitchFamily="34" charset="0"/>
                <a:ea typeface="+mn-ea"/>
                <a:cs typeface="Arial" pitchFamily="34" charset="0"/>
              </a:defRPr>
            </a:lvl2pPr>
            <a:lvl3pPr marL="864000" indent="-288000" algn="l" defTabSz="914400" rtl="0" eaLnBrk="1" latinLnBrk="0" hangingPunct="1">
              <a:lnSpc>
                <a:spcPts val="2500"/>
              </a:lnSpc>
              <a:spcBef>
                <a:spcPts val="1000"/>
              </a:spcBef>
              <a:buClr>
                <a:schemeClr val="tx1"/>
              </a:buClr>
              <a:buSzPct val="90000"/>
              <a:buFont typeface="Symbol" pitchFamily="18" charset="2"/>
              <a:buChar char="-"/>
              <a:defRPr sz="2000" kern="1200">
                <a:solidFill>
                  <a:schemeClr val="tx1"/>
                </a:solidFill>
                <a:latin typeface="Arial" pitchFamily="34" charset="0"/>
                <a:ea typeface="+mn-ea"/>
                <a:cs typeface="Arial" pitchFamily="34" charset="0"/>
              </a:defRPr>
            </a:lvl3pPr>
            <a:lvl4pPr marL="1440000" indent="-288000" algn="l" defTabSz="914400" rtl="0" eaLnBrk="1" latinLnBrk="0" hangingPunct="1">
              <a:lnSpc>
                <a:spcPts val="2500"/>
              </a:lnSpc>
              <a:spcBef>
                <a:spcPts val="1000"/>
              </a:spcBef>
              <a:buClr>
                <a:srgbClr val="2D327D"/>
              </a:buClr>
              <a:buSzPct val="90000"/>
              <a:buFontTx/>
              <a:buNone/>
              <a:defRPr sz="2000" kern="1200">
                <a:solidFill>
                  <a:schemeClr val="tx1"/>
                </a:solidFill>
                <a:latin typeface="Arial" pitchFamily="34" charset="0"/>
                <a:ea typeface="+mn-ea"/>
                <a:cs typeface="Arial" pitchFamily="34" charset="0"/>
              </a:defRPr>
            </a:lvl4pPr>
            <a:lvl5pPr marL="1800000" indent="-288000" algn="l" defTabSz="914400" rtl="0" eaLnBrk="1" latinLnBrk="0" hangingPunct="1">
              <a:lnSpc>
                <a:spcPts val="2500"/>
              </a:lnSpc>
              <a:spcBef>
                <a:spcPts val="1000"/>
              </a:spcBef>
              <a:buClr>
                <a:srgbClr val="2D327D"/>
              </a:buClr>
              <a:buSzPct val="90000"/>
              <a:buFontTx/>
              <a:buNone/>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00000"/>
              </a:lnSpc>
              <a:spcBef>
                <a:spcPts val="0"/>
              </a:spcBef>
              <a:buFont typeface="Wingdings 3" pitchFamily="18" charset="2"/>
              <a:buNone/>
            </a:pPr>
            <a:r>
              <a:rPr lang="en-US" sz="1200"/>
              <a:t>Company: SBB (Zürich main station)</a:t>
            </a:r>
          </a:p>
          <a:p>
            <a:pPr marL="0" indent="0">
              <a:lnSpc>
                <a:spcPct val="100000"/>
              </a:lnSpc>
              <a:spcBef>
                <a:spcPts val="500"/>
              </a:spcBef>
              <a:buFont typeface="Wingdings 3" pitchFamily="18" charset="2"/>
              <a:buNone/>
            </a:pPr>
            <a:r>
              <a:rPr lang="en-US" sz="1200"/>
              <a:t>Customer type: Shops</a:t>
            </a:r>
          </a:p>
          <a:p>
            <a:pPr marL="0" indent="0">
              <a:lnSpc>
                <a:spcPct val="100000"/>
              </a:lnSpc>
              <a:spcBef>
                <a:spcPts val="500"/>
              </a:spcBef>
              <a:buFont typeface="Wingdings 3" pitchFamily="18" charset="2"/>
              <a:buNone/>
            </a:pPr>
            <a:r>
              <a:rPr lang="en-US" sz="1200"/>
              <a:t>Existing Overall Value Proposition: </a:t>
            </a:r>
            <a:r>
              <a:rPr lang="en-US" sz="1200">
                <a:solidFill>
                  <a:schemeClr val="dk1"/>
                </a:solidFill>
              </a:rPr>
              <a:t>Optimal location for accessing travellers during the whole day including weekends. </a:t>
            </a:r>
            <a:r>
              <a:rPr lang="en-US" sz="1200"/>
              <a:t>  </a:t>
            </a:r>
          </a:p>
          <a:p>
            <a:pPr marL="0" indent="0">
              <a:lnSpc>
                <a:spcPct val="100000"/>
              </a:lnSpc>
              <a:spcBef>
                <a:spcPts val="500"/>
              </a:spcBef>
              <a:spcAft>
                <a:spcPts val="500"/>
              </a:spcAft>
              <a:buFont typeface="Wingdings 3" pitchFamily="18" charset="2"/>
              <a:buNone/>
            </a:pPr>
            <a:endParaRPr lang="en-US" sz="1400"/>
          </a:p>
        </p:txBody>
      </p:sp>
      <p:graphicFrame>
        <p:nvGraphicFramePr>
          <p:cNvPr id="7" name="Shape 101">
            <a:extLst>
              <a:ext uri="{FF2B5EF4-FFF2-40B4-BE49-F238E27FC236}">
                <a16:creationId xmlns:a16="http://schemas.microsoft.com/office/drawing/2014/main" id="{643AC602-3DD6-974C-B9D2-2735F4087D69}"/>
              </a:ext>
            </a:extLst>
          </p:cNvPr>
          <p:cNvGraphicFramePr/>
          <p:nvPr>
            <p:extLst>
              <p:ext uri="{D42A27DB-BD31-4B8C-83A1-F6EECF244321}">
                <p14:modId xmlns:p14="http://schemas.microsoft.com/office/powerpoint/2010/main" val="2645166981"/>
              </p:ext>
            </p:extLst>
          </p:nvPr>
        </p:nvGraphicFramePr>
        <p:xfrm>
          <a:off x="683568" y="2353444"/>
          <a:ext cx="8166350" cy="1280100"/>
        </p:xfrm>
        <a:graphic>
          <a:graphicData uri="http://schemas.openxmlformats.org/drawingml/2006/table">
            <a:tbl>
              <a:tblPr>
                <a:noFill/>
              </a:tblPr>
              <a:tblGrid>
                <a:gridCol w="2075975">
                  <a:extLst>
                    <a:ext uri="{9D8B030D-6E8A-4147-A177-3AD203B41FA5}">
                      <a16:colId xmlns:a16="http://schemas.microsoft.com/office/drawing/2014/main" val="20000"/>
                    </a:ext>
                  </a:extLst>
                </a:gridCol>
                <a:gridCol w="2030125">
                  <a:extLst>
                    <a:ext uri="{9D8B030D-6E8A-4147-A177-3AD203B41FA5}">
                      <a16:colId xmlns:a16="http://schemas.microsoft.com/office/drawing/2014/main" val="20001"/>
                    </a:ext>
                  </a:extLst>
                </a:gridCol>
                <a:gridCol w="1690325">
                  <a:extLst>
                    <a:ext uri="{9D8B030D-6E8A-4147-A177-3AD203B41FA5}">
                      <a16:colId xmlns:a16="http://schemas.microsoft.com/office/drawing/2014/main" val="20002"/>
                    </a:ext>
                  </a:extLst>
                </a:gridCol>
                <a:gridCol w="2369925">
                  <a:extLst>
                    <a:ext uri="{9D8B030D-6E8A-4147-A177-3AD203B41FA5}">
                      <a16:colId xmlns:a16="http://schemas.microsoft.com/office/drawing/2014/main" val="20003"/>
                    </a:ext>
                  </a:extLst>
                </a:gridCol>
              </a:tblGrid>
              <a:tr h="381000">
                <a:tc>
                  <a:txBody>
                    <a:bodyPr/>
                    <a:lstStyle/>
                    <a:p>
                      <a:pPr marL="0" lvl="0" indent="0">
                        <a:spcBef>
                          <a:spcPts val="0"/>
                        </a:spcBef>
                        <a:spcAft>
                          <a:spcPts val="0"/>
                        </a:spcAft>
                        <a:buNone/>
                      </a:pPr>
                      <a:r>
                        <a:rPr lang="en-US" sz="1200" b="1"/>
                        <a:t>Core elements - to build on</a:t>
                      </a:r>
                      <a:endParaRPr lang="en-US" sz="1200" b="1" dirty="0"/>
                    </a:p>
                  </a:txBody>
                  <a:tcPr marL="91425" marR="91425" marT="91425" marB="91425">
                    <a:solidFill>
                      <a:srgbClr val="9FC5E8"/>
                    </a:solidFill>
                  </a:tcPr>
                </a:tc>
                <a:tc>
                  <a:txBody>
                    <a:bodyPr/>
                    <a:lstStyle/>
                    <a:p>
                      <a:pPr marL="0" lvl="0" indent="0">
                        <a:spcBef>
                          <a:spcPts val="0"/>
                        </a:spcBef>
                        <a:spcAft>
                          <a:spcPts val="0"/>
                        </a:spcAft>
                        <a:buNone/>
                      </a:pPr>
                      <a:r>
                        <a:rPr lang="en-US" sz="1200" b="1"/>
                        <a:t>Weakened elements - to bolster</a:t>
                      </a:r>
                      <a:endParaRPr lang="en-US" sz="1200" b="1" dirty="0"/>
                    </a:p>
                  </a:txBody>
                  <a:tcPr marL="91425" marR="91425" marT="91425" marB="91425">
                    <a:solidFill>
                      <a:srgbClr val="9FC5E8"/>
                    </a:solidFill>
                  </a:tcPr>
                </a:tc>
                <a:tc>
                  <a:txBody>
                    <a:bodyPr/>
                    <a:lstStyle/>
                    <a:p>
                      <a:pPr marL="0" lvl="0" indent="0">
                        <a:spcBef>
                          <a:spcPts val="0"/>
                        </a:spcBef>
                        <a:spcAft>
                          <a:spcPts val="0"/>
                        </a:spcAft>
                        <a:buNone/>
                      </a:pPr>
                      <a:r>
                        <a:rPr lang="en-US" sz="1200" b="1"/>
                        <a:t>Disrupted elements - to deprioritize</a:t>
                      </a:r>
                      <a:endParaRPr lang="en-US" sz="1200" b="1" dirty="0"/>
                    </a:p>
                  </a:txBody>
                  <a:tcPr marL="91425" marR="91425" marT="91425" marB="91425">
                    <a:solidFill>
                      <a:srgbClr val="9FC5E8"/>
                    </a:solidFill>
                  </a:tcPr>
                </a:tc>
                <a:tc>
                  <a:txBody>
                    <a:bodyPr/>
                    <a:lstStyle/>
                    <a:p>
                      <a:pPr marL="0" lvl="0" indent="0">
                        <a:spcBef>
                          <a:spcPts val="0"/>
                        </a:spcBef>
                        <a:spcAft>
                          <a:spcPts val="0"/>
                        </a:spcAft>
                        <a:buNone/>
                      </a:pPr>
                      <a:r>
                        <a:rPr lang="en-US" sz="1200" b="1"/>
                        <a:t>New elements - to create</a:t>
                      </a:r>
                      <a:endParaRPr lang="en-US" sz="1200" b="1" dirty="0"/>
                    </a:p>
                  </a:txBody>
                  <a:tcPr marL="91425" marR="91425" marT="91425" marB="91425">
                    <a:solidFill>
                      <a:srgbClr val="9FC5E8"/>
                    </a:solidFill>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200"/>
                        <a:t>Law of extended opening hours</a:t>
                      </a:r>
                      <a:endParaRPr lang="en-US" sz="1200" dirty="0"/>
                    </a:p>
                  </a:txBody>
                  <a:tcPr marL="91425" marR="91425" marT="91425" marB="91425"/>
                </a:tc>
                <a:tc>
                  <a:txBody>
                    <a:bodyPr/>
                    <a:lstStyle/>
                    <a:p>
                      <a:pPr marL="0" lvl="0" indent="0">
                        <a:spcBef>
                          <a:spcPts val="0"/>
                        </a:spcBef>
                        <a:spcAft>
                          <a:spcPts val="0"/>
                        </a:spcAft>
                        <a:buNone/>
                      </a:pPr>
                      <a:r>
                        <a:rPr lang="en-US" sz="1200"/>
                        <a:t>High customer frequency</a:t>
                      </a:r>
                      <a:endParaRPr lang="en-US" sz="1200" dirty="0"/>
                    </a:p>
                  </a:txBody>
                  <a:tcPr marL="91425" marR="91425" marT="91425" marB="91425"/>
                </a:tc>
                <a:tc>
                  <a:txBody>
                    <a:bodyPr/>
                    <a:lstStyle/>
                    <a:p>
                      <a:pPr marL="0" lvl="0" indent="0">
                        <a:spcBef>
                          <a:spcPts val="0"/>
                        </a:spcBef>
                        <a:spcAft>
                          <a:spcPts val="0"/>
                        </a:spcAft>
                        <a:buNone/>
                      </a:pPr>
                      <a:r>
                        <a:rPr lang="en-US" sz="1200"/>
                        <a:t>none</a:t>
                      </a:r>
                      <a:endParaRPr lang="en-US" sz="1200" dirty="0"/>
                    </a:p>
                  </a:txBody>
                  <a:tcPr marL="91425" marR="91425" marT="91425" marB="91425"/>
                </a:tc>
                <a:tc>
                  <a:txBody>
                    <a:bodyPr/>
                    <a:lstStyle/>
                    <a:p>
                      <a:pPr marL="0" lvl="0" indent="0">
                        <a:spcBef>
                          <a:spcPts val="0"/>
                        </a:spcBef>
                        <a:spcAft>
                          <a:spcPts val="0"/>
                        </a:spcAft>
                        <a:buNone/>
                      </a:pPr>
                      <a:r>
                        <a:rPr lang="en-US" sz="1200" noProof="0" dirty="0"/>
                        <a:t>Increased</a:t>
                      </a:r>
                      <a:r>
                        <a:rPr lang="en-US" sz="1200" dirty="0"/>
                        <a:t> customer experience; acquire new types of shops (leisure, services)</a:t>
                      </a:r>
                    </a:p>
                  </a:txBody>
                  <a:tcPr marL="91425" marR="91425" marT="91425" marB="91425"/>
                </a:tc>
                <a:extLst>
                  <a:ext uri="{0D108BD9-81ED-4DB2-BD59-A6C34878D82A}">
                    <a16:rowId xmlns:a16="http://schemas.microsoft.com/office/drawing/2014/main" val="10001"/>
                  </a:ext>
                </a:extLst>
              </a:tr>
            </a:tbl>
          </a:graphicData>
        </a:graphic>
      </p:graphicFrame>
      <p:graphicFrame>
        <p:nvGraphicFramePr>
          <p:cNvPr id="8" name="Shape 102">
            <a:extLst>
              <a:ext uri="{FF2B5EF4-FFF2-40B4-BE49-F238E27FC236}">
                <a16:creationId xmlns:a16="http://schemas.microsoft.com/office/drawing/2014/main" id="{8A70F444-C67F-E44E-ACAE-CD923EA5B3EE}"/>
              </a:ext>
            </a:extLst>
          </p:cNvPr>
          <p:cNvGraphicFramePr/>
          <p:nvPr>
            <p:extLst>
              <p:ext uri="{D42A27DB-BD31-4B8C-83A1-F6EECF244321}">
                <p14:modId xmlns:p14="http://schemas.microsoft.com/office/powerpoint/2010/main" val="2174697820"/>
              </p:ext>
            </p:extLst>
          </p:nvPr>
        </p:nvGraphicFramePr>
        <p:xfrm>
          <a:off x="683568" y="3716019"/>
          <a:ext cx="8166350" cy="1280100"/>
        </p:xfrm>
        <a:graphic>
          <a:graphicData uri="http://schemas.openxmlformats.org/drawingml/2006/table">
            <a:tbl>
              <a:tblPr>
                <a:noFill/>
              </a:tblPr>
              <a:tblGrid>
                <a:gridCol w="1846050">
                  <a:extLst>
                    <a:ext uri="{9D8B030D-6E8A-4147-A177-3AD203B41FA5}">
                      <a16:colId xmlns:a16="http://schemas.microsoft.com/office/drawing/2014/main" val="20000"/>
                    </a:ext>
                  </a:extLst>
                </a:gridCol>
                <a:gridCol w="6320300">
                  <a:extLst>
                    <a:ext uri="{9D8B030D-6E8A-4147-A177-3AD203B41FA5}">
                      <a16:colId xmlns:a16="http://schemas.microsoft.com/office/drawing/2014/main" val="20001"/>
                    </a:ext>
                  </a:extLst>
                </a:gridCol>
              </a:tblGrid>
              <a:tr h="381000">
                <a:tc>
                  <a:txBody>
                    <a:bodyPr/>
                    <a:lstStyle/>
                    <a:p>
                      <a:pPr marL="0" lvl="0" indent="0">
                        <a:spcBef>
                          <a:spcPts val="0"/>
                        </a:spcBef>
                        <a:spcAft>
                          <a:spcPts val="0"/>
                        </a:spcAft>
                        <a:buNone/>
                      </a:pPr>
                      <a:r>
                        <a:rPr lang="en-US" sz="1200" b="1" noProof="0" dirty="0"/>
                        <a:t>Revised Value Proposition (for shops)</a:t>
                      </a:r>
                    </a:p>
                  </a:txBody>
                  <a:tcPr marL="91425" marR="91425" marT="91425" marB="91425">
                    <a:lnL w="9525" cap="flat" cmpd="sng">
                      <a:solidFill>
                        <a:srgbClr val="1155CC"/>
                      </a:solidFill>
                      <a:prstDash val="solid"/>
                      <a:round/>
                      <a:headEnd type="none" w="sm" len="sm"/>
                      <a:tailEnd type="none" w="sm" len="sm"/>
                    </a:lnL>
                    <a:lnR w="9525" cap="flat" cmpd="sng">
                      <a:solidFill>
                        <a:srgbClr val="1155CC"/>
                      </a:solidFill>
                      <a:prstDash val="solid"/>
                      <a:round/>
                      <a:headEnd type="none" w="sm" len="sm"/>
                      <a:tailEnd type="none" w="sm" len="sm"/>
                    </a:lnR>
                    <a:lnT w="9525" cap="flat" cmpd="sng">
                      <a:solidFill>
                        <a:srgbClr val="1155CC"/>
                      </a:solidFill>
                      <a:prstDash val="solid"/>
                      <a:round/>
                      <a:headEnd type="none" w="sm" len="sm"/>
                      <a:tailEnd type="none" w="sm" len="sm"/>
                    </a:lnT>
                    <a:lnB w="9525" cap="flat" cmpd="sng">
                      <a:solidFill>
                        <a:srgbClr val="1155CC"/>
                      </a:solidFill>
                      <a:prstDash val="solid"/>
                      <a:round/>
                      <a:headEnd type="none" w="sm" len="sm"/>
                      <a:tailEnd type="none" w="sm" len="sm"/>
                    </a:lnB>
                    <a:solidFill>
                      <a:srgbClr val="76A5AF"/>
                    </a:solidFill>
                  </a:tcPr>
                </a:tc>
                <a:tc>
                  <a:txBody>
                    <a:bodyPr/>
                    <a:lstStyle/>
                    <a:p>
                      <a:pPr marL="0" lvl="0" indent="0">
                        <a:spcBef>
                          <a:spcPts val="0"/>
                        </a:spcBef>
                        <a:spcAft>
                          <a:spcPts val="0"/>
                        </a:spcAft>
                        <a:buNone/>
                      </a:pPr>
                      <a:r>
                        <a:rPr lang="en-US" sz="1200" b="1" noProof="0" dirty="0">
                          <a:solidFill>
                            <a:schemeClr val="dk1"/>
                          </a:solidFill>
                        </a:rPr>
                        <a:t>Optimal location for accessing travelers and local residents seven days a week till late in the evening through providing a superior customer experience in Zurich main station.  </a:t>
                      </a:r>
                      <a:endParaRPr lang="en-US" sz="1200" b="1" noProof="0" dirty="0"/>
                    </a:p>
                  </a:txBody>
                  <a:tcPr marL="91425" marR="91425" marT="91425" marB="91425">
                    <a:lnL w="9525" cap="flat" cmpd="sng">
                      <a:solidFill>
                        <a:srgbClr val="1155CC"/>
                      </a:solidFill>
                      <a:prstDash val="solid"/>
                      <a:round/>
                      <a:headEnd type="none" w="sm" len="sm"/>
                      <a:tailEnd type="none" w="sm" len="sm"/>
                    </a:lnL>
                    <a:lnR w="9525" cap="flat" cmpd="sng">
                      <a:solidFill>
                        <a:srgbClr val="1155CC"/>
                      </a:solidFill>
                      <a:prstDash val="solid"/>
                      <a:round/>
                      <a:headEnd type="none" w="sm" len="sm"/>
                      <a:tailEnd type="none" w="sm" len="sm"/>
                    </a:lnR>
                    <a:lnT w="9525" cap="flat" cmpd="sng">
                      <a:solidFill>
                        <a:srgbClr val="1155CC"/>
                      </a:solidFill>
                      <a:prstDash val="solid"/>
                      <a:round/>
                      <a:headEnd type="none" w="sm" len="sm"/>
                      <a:tailEnd type="none" w="sm" len="sm"/>
                    </a:lnT>
                    <a:lnB w="9525" cap="flat" cmpd="sng">
                      <a:solidFill>
                        <a:srgbClr val="1155CC"/>
                      </a:solidFill>
                      <a:prstDash val="solid"/>
                      <a:round/>
                      <a:headEnd type="none" w="sm" len="sm"/>
                      <a:tailEnd type="none" w="sm" len="sm"/>
                    </a:lnB>
                    <a:solidFill>
                      <a:srgbClr val="76A5AF"/>
                    </a:solidFill>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200" b="1" noProof="0"/>
                        <a:t>Specific areas of innovation</a:t>
                      </a:r>
                    </a:p>
                  </a:txBody>
                  <a:tcPr marL="91425" marR="91425" marT="91425" marB="91425">
                    <a:lnT w="9525" cap="flat" cmpd="sng">
                      <a:solidFill>
                        <a:srgbClr val="1155CC"/>
                      </a:solidFill>
                      <a:prstDash val="solid"/>
                      <a:round/>
                      <a:headEnd type="none" w="sm" len="sm"/>
                      <a:tailEnd type="none" w="sm" len="sm"/>
                    </a:lnT>
                  </a:tcPr>
                </a:tc>
                <a:tc>
                  <a:txBody>
                    <a:bodyPr/>
                    <a:lstStyle/>
                    <a:p>
                      <a:pPr marL="0" lvl="0" indent="0">
                        <a:spcBef>
                          <a:spcPts val="0"/>
                        </a:spcBef>
                        <a:spcAft>
                          <a:spcPts val="0"/>
                        </a:spcAft>
                        <a:buNone/>
                      </a:pPr>
                      <a:r>
                        <a:rPr lang="en-US" sz="1200" noProof="0" dirty="0"/>
                        <a:t>Customer experience, shopping experience, digital services, architecture</a:t>
                      </a:r>
                    </a:p>
                  </a:txBody>
                  <a:tcPr marL="91425" marR="91425" marT="91425" marB="91425">
                    <a:lnT w="9525" cap="flat" cmpd="sng">
                      <a:solidFill>
                        <a:srgbClr val="1155CC"/>
                      </a:solidFill>
                      <a:prstDash val="solid"/>
                      <a:round/>
                      <a:headEnd type="none" w="sm" len="sm"/>
                      <a:tailEnd type="none" w="sm" len="sm"/>
                    </a:lnT>
                  </a:tcPr>
                </a:tc>
                <a:extLst>
                  <a:ext uri="{0D108BD9-81ED-4DB2-BD59-A6C34878D82A}">
                    <a16:rowId xmlns:a16="http://schemas.microsoft.com/office/drawing/2014/main" val="10001"/>
                  </a:ext>
                </a:extLst>
              </a:tr>
            </a:tbl>
          </a:graphicData>
        </a:graphic>
      </p:graphicFrame>
      <p:sp>
        <p:nvSpPr>
          <p:cNvPr id="9" name="Rechteck 8">
            <a:extLst>
              <a:ext uri="{FF2B5EF4-FFF2-40B4-BE49-F238E27FC236}">
                <a16:creationId xmlns:a16="http://schemas.microsoft.com/office/drawing/2014/main" id="{DCF44A42-0D18-494F-B6F8-0FB6E66DB5F1}"/>
              </a:ext>
            </a:extLst>
          </p:cNvPr>
          <p:cNvSpPr/>
          <p:nvPr/>
        </p:nvSpPr>
        <p:spPr>
          <a:xfrm>
            <a:off x="611560" y="3665147"/>
            <a:ext cx="8316354" cy="848538"/>
          </a:xfrm>
          <a:prstGeom prst="rect">
            <a:avLst/>
          </a:prstGeom>
          <a:noFill/>
          <a:ln w="317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normAutofit/>
          </a:bodyPr>
          <a:lstStyle/>
          <a:p>
            <a:pPr algn="ctr"/>
            <a:endParaRPr lang="en-US" sz="2400" b="1" dirty="0"/>
          </a:p>
        </p:txBody>
      </p:sp>
    </p:spTree>
    <p:extLst>
      <p:ext uri="{BB962C8B-B14F-4D97-AF65-F5344CB8AC3E}">
        <p14:creationId xmlns:p14="http://schemas.microsoft.com/office/powerpoint/2010/main" val="412642942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VERSINFO" val="SBB1001"/>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Vorlage_SBB">
  <a:themeElements>
    <a:clrScheme name="Custom 1">
      <a:dk1>
        <a:sysClr val="windowText" lastClr="000000"/>
      </a:dk1>
      <a:lt1>
        <a:sysClr val="window" lastClr="FFFFFF"/>
      </a:lt1>
      <a:dk2>
        <a:srgbClr val="B7B7B7"/>
      </a:dk2>
      <a:lt2>
        <a:srgbClr val="4C4C4C"/>
      </a:lt2>
      <a:accent1>
        <a:srgbClr val="ABADCB"/>
      </a:accent1>
      <a:accent2>
        <a:srgbClr val="6C6FA4"/>
      </a:accent2>
      <a:accent3>
        <a:srgbClr val="2D327D"/>
      </a:accent3>
      <a:accent4>
        <a:srgbClr val="FF9999"/>
      </a:accent4>
      <a:accent5>
        <a:srgbClr val="FF4C4C"/>
      </a:accent5>
      <a:accent6>
        <a:srgbClr val="EB0000"/>
      </a:accent6>
      <a:hlink>
        <a:srgbClr val="2D327D"/>
      </a:hlink>
      <a:folHlink>
        <a:srgbClr val="D5D6E5"/>
      </a:folHlink>
    </a:clrScheme>
    <a:fontScheme name="SBB">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spPr>
      <a:bodyPr wrap="square" lIns="36000" tIns="36000" rIns="36000" bIns="36000" rtlCol="0" anchor="t" anchorCtr="0">
        <a:normAutofit/>
      </a:bodyPr>
      <a:lstStyle>
        <a:defPPr algn="ctr">
          <a:defRPr sz="2400" b="1"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rgbClr val="B7B7B7"/>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36000" tIns="36000" rIns="36000" bIns="36000" rtlCol="0">
        <a:normAutofit/>
      </a:bodyPr>
      <a:lstStyle>
        <a:defPPr>
          <a:defRPr sz="2000" dirty="0" smtClean="0">
            <a:latin typeface="Arial" pitchFamily="34" charset="0"/>
            <a:cs typeface="Arial" pitchFamily="34" charset="0"/>
          </a:defRPr>
        </a:defPPr>
      </a:lstStyle>
    </a:txDef>
  </a:objectDefaults>
  <a:extraClrSchemeLst>
    <a:extraClrScheme>
      <a:clrScheme name="SBB">
        <a:dk1>
          <a:sysClr val="windowText" lastClr="000000"/>
        </a:dk1>
        <a:lt1>
          <a:sysClr val="window" lastClr="FFFFFF"/>
        </a:lt1>
        <a:dk2>
          <a:srgbClr val="B7B7B7"/>
        </a:dk2>
        <a:lt2>
          <a:srgbClr val="4C4C4C"/>
        </a:lt2>
        <a:accent1>
          <a:srgbClr val="ABADCB"/>
        </a:accent1>
        <a:accent2>
          <a:srgbClr val="6C6FA4"/>
        </a:accent2>
        <a:accent3>
          <a:srgbClr val="2D327D"/>
        </a:accent3>
        <a:accent4>
          <a:srgbClr val="FF9999"/>
        </a:accent4>
        <a:accent5>
          <a:srgbClr val="FF4C4C"/>
        </a:accent5>
        <a:accent6>
          <a:srgbClr val="EB0000"/>
        </a:accent6>
        <a:hlink>
          <a:srgbClr val="2D327D"/>
        </a:hlink>
        <a:folHlink>
          <a:srgbClr val="D5D6E5"/>
        </a:folHlink>
      </a:clrScheme>
    </a:extraClrScheme>
  </a:extraClrSchemeLst>
</a:theme>
</file>

<file path=ppt/theme/theme2.xml><?xml version="1.0" encoding="utf-8"?>
<a:theme xmlns:a="http://schemas.openxmlformats.org/drawingml/2006/main" name="1_Vorlage_SBB">
  <a:themeElements>
    <a:clrScheme name="Custom 1">
      <a:dk1>
        <a:sysClr val="windowText" lastClr="000000"/>
      </a:dk1>
      <a:lt1>
        <a:sysClr val="window" lastClr="FFFFFF"/>
      </a:lt1>
      <a:dk2>
        <a:srgbClr val="B7B7B7"/>
      </a:dk2>
      <a:lt2>
        <a:srgbClr val="4C4C4C"/>
      </a:lt2>
      <a:accent1>
        <a:srgbClr val="ABADCB"/>
      </a:accent1>
      <a:accent2>
        <a:srgbClr val="6C6FA4"/>
      </a:accent2>
      <a:accent3>
        <a:srgbClr val="2D327D"/>
      </a:accent3>
      <a:accent4>
        <a:srgbClr val="FF9999"/>
      </a:accent4>
      <a:accent5>
        <a:srgbClr val="FF4C4C"/>
      </a:accent5>
      <a:accent6>
        <a:srgbClr val="EB0000"/>
      </a:accent6>
      <a:hlink>
        <a:srgbClr val="2D327D"/>
      </a:hlink>
      <a:folHlink>
        <a:srgbClr val="D5D6E5"/>
      </a:folHlink>
    </a:clrScheme>
    <a:fontScheme name="SBB">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spPr>
      <a:bodyPr wrap="square" lIns="36000" tIns="36000" rIns="36000" bIns="36000" rtlCol="0" anchor="t" anchorCtr="0">
        <a:normAutofit/>
      </a:bodyPr>
      <a:lstStyle>
        <a:defPPr algn="ctr">
          <a:defRPr sz="2400" b="1"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rgbClr val="B7B7B7"/>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36000" tIns="36000" rIns="36000" bIns="36000" rtlCol="0">
        <a:normAutofit/>
      </a:bodyPr>
      <a:lstStyle>
        <a:defPPr>
          <a:defRPr sz="2000" dirty="0" smtClean="0">
            <a:latin typeface="Arial" pitchFamily="34" charset="0"/>
            <a:cs typeface="Arial" pitchFamily="34" charset="0"/>
          </a:defRPr>
        </a:defPPr>
      </a:lstStyle>
    </a:txDef>
  </a:objectDefaults>
  <a:extraClrSchemeLst>
    <a:extraClrScheme>
      <a:clrScheme name="SBB">
        <a:dk1>
          <a:sysClr val="windowText" lastClr="000000"/>
        </a:dk1>
        <a:lt1>
          <a:sysClr val="window" lastClr="FFFFFF"/>
        </a:lt1>
        <a:dk2>
          <a:srgbClr val="B7B7B7"/>
        </a:dk2>
        <a:lt2>
          <a:srgbClr val="4C4C4C"/>
        </a:lt2>
        <a:accent1>
          <a:srgbClr val="ABADCB"/>
        </a:accent1>
        <a:accent2>
          <a:srgbClr val="6C6FA4"/>
        </a:accent2>
        <a:accent3>
          <a:srgbClr val="2D327D"/>
        </a:accent3>
        <a:accent4>
          <a:srgbClr val="FF9999"/>
        </a:accent4>
        <a:accent5>
          <a:srgbClr val="FF4C4C"/>
        </a:accent5>
        <a:accent6>
          <a:srgbClr val="EB0000"/>
        </a:accent6>
        <a:hlink>
          <a:srgbClr val="2D327D"/>
        </a:hlink>
        <a:folHlink>
          <a:srgbClr val="D5D6E5"/>
        </a:folHlink>
      </a:clrScheme>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UI/customUI14.xml>
</file>

<file path=docProps/app.xml><?xml version="1.0" encoding="utf-8"?>
<Properties xmlns="http://schemas.openxmlformats.org/officeDocument/2006/extended-properties" xmlns:vt="http://schemas.openxmlformats.org/officeDocument/2006/docPropsVTypes">
  <Template/>
  <TotalTime>0</TotalTime>
  <Words>1347</Words>
  <Application>Microsoft Macintosh PowerPoint</Application>
  <PresentationFormat>Bildschirmpräsentation (16:10)</PresentationFormat>
  <Paragraphs>157</Paragraphs>
  <Slides>13</Slides>
  <Notes>0</Notes>
  <HiddenSlides>0</HiddenSlides>
  <MMClips>0</MMClips>
  <ScaleCrop>false</ScaleCrop>
  <HeadingPairs>
    <vt:vector size="8" baseType="variant">
      <vt:variant>
        <vt:lpstr>Verwendete Schriftarten</vt:lpstr>
      </vt:variant>
      <vt:variant>
        <vt:i4>4</vt:i4>
      </vt:variant>
      <vt:variant>
        <vt:lpstr>Design</vt:lpstr>
      </vt:variant>
      <vt:variant>
        <vt:i4>2</vt:i4>
      </vt:variant>
      <vt:variant>
        <vt:lpstr>Eingebettete OLE-Server</vt:lpstr>
      </vt:variant>
      <vt:variant>
        <vt:i4>1</vt:i4>
      </vt:variant>
      <vt:variant>
        <vt:lpstr>Folientitel</vt:lpstr>
      </vt:variant>
      <vt:variant>
        <vt:i4>13</vt:i4>
      </vt:variant>
    </vt:vector>
  </HeadingPairs>
  <TitlesOfParts>
    <vt:vector size="20" baseType="lpstr">
      <vt:lpstr>Arial</vt:lpstr>
      <vt:lpstr>Calibri</vt:lpstr>
      <vt:lpstr>Symbol</vt:lpstr>
      <vt:lpstr>Wingdings 3</vt:lpstr>
      <vt:lpstr>Vorlage_SBB</vt:lpstr>
      <vt:lpstr>1_Vorlage_SBB</vt:lpstr>
      <vt:lpstr>think-cell Folie</vt:lpstr>
      <vt:lpstr>PowerPoint-Präsentation</vt:lpstr>
      <vt:lpstr>Reminder: Value Proposition Roadmap</vt:lpstr>
      <vt:lpstr>Business in Focus: Zürich main station</vt:lpstr>
      <vt:lpstr>Step 1: Identify Key Customer Types by Value Received</vt:lpstr>
      <vt:lpstr>Step 2: Define Current Value for Each Customer</vt:lpstr>
      <vt:lpstr>Step 3: Identify Emerging Threats</vt:lpstr>
      <vt:lpstr>Step 4: Assess the Strength of Current Value Elements</vt:lpstr>
      <vt:lpstr>Step 5: Generate New Potential Value Elements (Shops)</vt:lpstr>
      <vt:lpstr>Step 6: Synthesize a New Forward-Looking Value Proposition</vt:lpstr>
      <vt:lpstr>Vision</vt:lpstr>
      <vt:lpstr>PowerPoint-Präsentation</vt:lpstr>
      <vt:lpstr>Backup</vt:lpstr>
      <vt:lpstr>Step 1: Identify Key Customer Types by Value Received</vt:lpstr>
    </vt:vector>
  </TitlesOfParts>
  <Company>SBB AG</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Danzeisen Nicole (K-KOM-MF-CID)</dc:creator>
  <cp:lastModifiedBy>Microsoft Office-Benutzer</cp:lastModifiedBy>
  <cp:revision>18</cp:revision>
  <dcterms:created xsi:type="dcterms:W3CDTF">2017-03-22T09:11:37Z</dcterms:created>
  <dcterms:modified xsi:type="dcterms:W3CDTF">2018-04-18T13:29:34Z</dcterms:modified>
</cp:coreProperties>
</file>

<file path=docProps/thumbnail.jpeg>
</file>